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wmv" ContentType="video/x-ms-wm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67" r:id="rId4"/>
    <p:sldId id="366" r:id="rId5"/>
    <p:sldId id="273" r:id="rId6"/>
    <p:sldId id="289" r:id="rId7"/>
    <p:sldId id="286" r:id="rId8"/>
    <p:sldId id="258" r:id="rId9"/>
    <p:sldId id="260" r:id="rId10"/>
    <p:sldId id="298" r:id="rId11"/>
    <p:sldId id="292" r:id="rId12"/>
    <p:sldId id="364" r:id="rId13"/>
    <p:sldId id="365" r:id="rId14"/>
    <p:sldId id="271" r:id="rId15"/>
    <p:sldId id="262" r:id="rId16"/>
    <p:sldId id="293" r:id="rId17"/>
    <p:sldId id="263" r:id="rId18"/>
    <p:sldId id="268" r:id="rId19"/>
    <p:sldId id="368" r:id="rId20"/>
    <p:sldId id="266" r:id="rId21"/>
    <p:sldId id="274" r:id="rId22"/>
    <p:sldId id="299" r:id="rId23"/>
    <p:sldId id="296" r:id="rId24"/>
    <p:sldId id="277" r:id="rId25"/>
    <p:sldId id="276" r:id="rId26"/>
    <p:sldId id="291" r:id="rId27"/>
    <p:sldId id="297" r:id="rId28"/>
    <p:sldId id="278" r:id="rId29"/>
    <p:sldId id="283" r:id="rId30"/>
    <p:sldId id="281" r:id="rId31"/>
    <p:sldId id="285" r:id="rId32"/>
    <p:sldId id="280" r:id="rId33"/>
    <p:sldId id="282" r:id="rId34"/>
    <p:sldId id="270" r:id="rId35"/>
    <p:sldId id="275" r:id="rId36"/>
    <p:sldId id="269" r:id="rId37"/>
    <p:sldId id="301" r:id="rId38"/>
    <p:sldId id="369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527793499019482E-2"/>
          <c:y val="7.0738884638208904E-2"/>
          <c:w val="0.9283126067622659"/>
          <c:h val="0.7157042697111585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CC33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Feuil1!$B$21:$B$28</c:f>
              <c:strCache>
                <c:ptCount val="8"/>
                <c:pt idx="0">
                  <c:v>C. Isch</c:v>
                </c:pt>
                <c:pt idx="1">
                  <c:v>C. HTA</c:v>
                </c:pt>
                <c:pt idx="2">
                  <c:v>TDR TDC</c:v>
                </c:pt>
                <c:pt idx="3">
                  <c:v>C. Rhum</c:v>
                </c:pt>
                <c:pt idx="4">
                  <c:v>MTEV</c:v>
                </c:pt>
                <c:pt idx="5">
                  <c:v>CPC</c:v>
                </c:pt>
                <c:pt idx="6">
                  <c:v>Péricardite</c:v>
                </c:pt>
                <c:pt idx="7">
                  <c:v>Autres</c:v>
                </c:pt>
              </c:strCache>
            </c:strRef>
          </c:cat>
          <c:val>
            <c:numRef>
              <c:f>Feuil1!$C$21:$C$28</c:f>
              <c:numCache>
                <c:formatCode>0.00%</c:formatCode>
                <c:ptCount val="8"/>
                <c:pt idx="0" formatCode="0%">
                  <c:v>0.28999999999999998</c:v>
                </c:pt>
                <c:pt idx="1">
                  <c:v>0.23200000000000001</c:v>
                </c:pt>
                <c:pt idx="2">
                  <c:v>0.17100000000000001</c:v>
                </c:pt>
                <c:pt idx="3">
                  <c:v>0.13200000000000001</c:v>
                </c:pt>
                <c:pt idx="4">
                  <c:v>9.1999999999999998E-2</c:v>
                </c:pt>
                <c:pt idx="5">
                  <c:v>3.1E-2</c:v>
                </c:pt>
                <c:pt idx="6">
                  <c:v>2.9000000000000001E-2</c:v>
                </c:pt>
                <c:pt idx="7">
                  <c:v>2.4E-2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34-E648-98F1-EA315982E6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7750704"/>
        <c:axId val="1817759408"/>
        <c:axId val="0"/>
      </c:bar3DChart>
      <c:catAx>
        <c:axId val="181775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759408"/>
        <c:crosses val="autoZero"/>
        <c:auto val="1"/>
        <c:lblAlgn val="ctr"/>
        <c:lblOffset val="100"/>
        <c:noMultiLvlLbl val="0"/>
      </c:catAx>
      <c:valAx>
        <c:axId val="18177594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75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sideWall>
    <c:back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Idiopathique </c:v>
                </c:pt>
                <c:pt idx="1">
                  <c:v>Auto-immune</c:v>
                </c:pt>
                <c:pt idx="2">
                  <c:v>Néoplasique</c:v>
                </c:pt>
                <c:pt idx="3">
                  <c:v>Tuberculeuse</c:v>
                </c:pt>
                <c:pt idx="4">
                  <c:v>Purulente </c:v>
                </c:pt>
              </c:strCache>
            </c:strRef>
          </c:cat>
          <c:val>
            <c:numRef>
              <c:f>Feuil1!$B$2:$B$6</c:f>
              <c:numCache>
                <c:formatCode>0.00%</c:formatCode>
                <c:ptCount val="5"/>
                <c:pt idx="0">
                  <c:v>0.83099999999999996</c:v>
                </c:pt>
                <c:pt idx="1">
                  <c:v>7.2999999999999995E-2</c:v>
                </c:pt>
                <c:pt idx="2">
                  <c:v>5.0999999999999997E-2</c:v>
                </c:pt>
                <c:pt idx="3">
                  <c:v>3.7999999999999999E-2</c:v>
                </c:pt>
                <c:pt idx="4">
                  <c:v>7.0000000000000001E-3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A3-B14F-80E0-E0210280F5A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Idiopathique </c:v>
                </c:pt>
                <c:pt idx="1">
                  <c:v>Auto-immune</c:v>
                </c:pt>
                <c:pt idx="2">
                  <c:v>Néoplasique</c:v>
                </c:pt>
                <c:pt idx="3">
                  <c:v>Tuberculeuse</c:v>
                </c:pt>
                <c:pt idx="4">
                  <c:v>Purulente 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A3-B14F-80E0-E0210280F5A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Idiopathique </c:v>
                </c:pt>
                <c:pt idx="1">
                  <c:v>Auto-immune</c:v>
                </c:pt>
                <c:pt idx="2">
                  <c:v>Néoplasique</c:v>
                </c:pt>
                <c:pt idx="3">
                  <c:v>Tuberculeuse</c:v>
                </c:pt>
                <c:pt idx="4">
                  <c:v>Purulente 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A3-B14F-80E0-E0210280F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7752336"/>
        <c:axId val="1817757776"/>
        <c:axId val="0"/>
      </c:bar3DChart>
      <c:catAx>
        <c:axId val="1817752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7757776"/>
        <c:crosses val="autoZero"/>
        <c:auto val="1"/>
        <c:lblAlgn val="ctr"/>
        <c:lblOffset val="100"/>
        <c:noMultiLvlLbl val="0"/>
      </c:catAx>
      <c:valAx>
        <c:axId val="181775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75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Feuil1!$A$2:$A$5</c:f>
              <c:strCache>
                <c:ptCount val="4"/>
                <c:pt idx="0">
                  <c:v>Tuberculeuse</c:v>
                </c:pt>
                <c:pt idx="1">
                  <c:v>Bactérienne</c:v>
                </c:pt>
                <c:pt idx="2">
                  <c:v>Virale</c:v>
                </c:pt>
                <c:pt idx="3">
                  <c:v>Traumatique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79.5</c:v>
                </c:pt>
                <c:pt idx="1">
                  <c:v>9.1</c:v>
                </c:pt>
                <c:pt idx="2">
                  <c:v>9.1</c:v>
                </c:pt>
                <c:pt idx="3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35510076584905E-2"/>
          <c:y val="2.0797651947434579E-2"/>
          <c:w val="0.89469885890204259"/>
          <c:h val="0.8983937615466154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Feuil1!$B$13:$B$17</c:f>
              <c:strCache>
                <c:ptCount val="5"/>
                <c:pt idx="0">
                  <c:v>Tuberculose</c:v>
                </c:pt>
                <c:pt idx="1">
                  <c:v>Bactérienne</c:v>
                </c:pt>
                <c:pt idx="2">
                  <c:v>Non identifiée</c:v>
                </c:pt>
                <c:pt idx="3">
                  <c:v>HIV</c:v>
                </c:pt>
                <c:pt idx="4">
                  <c:v>Urémique</c:v>
                </c:pt>
              </c:strCache>
            </c:strRef>
          </c:cat>
          <c:val>
            <c:numRef>
              <c:f>Feuil1!$C$13:$C$17</c:f>
              <c:numCache>
                <c:formatCode>0.00%</c:formatCode>
                <c:ptCount val="5"/>
                <c:pt idx="0">
                  <c:v>0.42499999999999999</c:v>
                </c:pt>
                <c:pt idx="1">
                  <c:v>0.255</c:v>
                </c:pt>
                <c:pt idx="2">
                  <c:v>0.17499999999999999</c:v>
                </c:pt>
                <c:pt idx="3">
                  <c:v>0.125</c:v>
                </c:pt>
                <c:pt idx="4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17-B94A-B7AF-9001612033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7761040"/>
        <c:axId val="1817747440"/>
        <c:axId val="0"/>
      </c:bar3DChart>
      <c:catAx>
        <c:axId val="181776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747440"/>
        <c:crosses val="autoZero"/>
        <c:auto val="1"/>
        <c:lblAlgn val="ctr"/>
        <c:lblOffset val="100"/>
        <c:noMultiLvlLbl val="0"/>
      </c:catAx>
      <c:valAx>
        <c:axId val="181774744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76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AB4-FEC1-42F4-9E75-EDC048823D65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99B9-1B7A-49F1-B593-C37F9F291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91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AB4-FEC1-42F4-9E75-EDC048823D65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99B9-1B7A-49F1-B593-C37F9F291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1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AB4-FEC1-42F4-9E75-EDC048823D65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99B9-1B7A-49F1-B593-C37F9F291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29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AB4-FEC1-42F4-9E75-EDC048823D65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99B9-1B7A-49F1-B593-C37F9F291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48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AB4-FEC1-42F4-9E75-EDC048823D65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99B9-1B7A-49F1-B593-C37F9F291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26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AB4-FEC1-42F4-9E75-EDC048823D65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99B9-1B7A-49F1-B593-C37F9F291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20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AB4-FEC1-42F4-9E75-EDC048823D65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99B9-1B7A-49F1-B593-C37F9F291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01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AB4-FEC1-42F4-9E75-EDC048823D65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99B9-1B7A-49F1-B593-C37F9F291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1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AB4-FEC1-42F4-9E75-EDC048823D65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99B9-1B7A-49F1-B593-C37F9F291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30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AB4-FEC1-42F4-9E75-EDC048823D65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99B9-1B7A-49F1-B593-C37F9F291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AB4-FEC1-42F4-9E75-EDC048823D65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99B9-1B7A-49F1-B593-C37F9F291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43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FCAB4-FEC1-42F4-9E75-EDC048823D65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F99B9-1B7A-49F1-B593-C37F9F291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49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3.png"/><Relationship Id="rId4" Type="http://schemas.openxmlformats.org/officeDocument/2006/relationships/chart" Target="../charts/char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cc.org/journal/imaging" TargetMode="External"/><Relationship Id="rId2" Type="http://schemas.openxmlformats.org/officeDocument/2006/relationships/hyperlink" Target="https://www.jacc.org/doi/10.1016/j.jcmg.2016.10.0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29161" y="5394068"/>
            <a:ext cx="2832111" cy="123726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SN" b="1" i="1" dirty="0">
                <a:solidFill>
                  <a:srgbClr val="7030A0"/>
                </a:solidFill>
              </a:rPr>
              <a:t>Pr Serigne Abdou BA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SN" b="1" i="1" dirty="0" smtClean="0">
                <a:solidFill>
                  <a:srgbClr val="7030A0"/>
                </a:solidFill>
              </a:rPr>
              <a:t>CARDIOLOGUE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SN" b="1" i="1" dirty="0" smtClean="0">
                <a:solidFill>
                  <a:srgbClr val="7030A0"/>
                </a:solidFill>
              </a:rPr>
              <a:t>27/10/2021</a:t>
            </a:r>
            <a:endParaRPr lang="fr-SN" b="1" i="1" dirty="0">
              <a:solidFill>
                <a:srgbClr val="7030A0"/>
              </a:solidFill>
            </a:endParaRPr>
          </a:p>
        </p:txBody>
      </p:sp>
      <p:pic>
        <p:nvPicPr>
          <p:cNvPr id="13" name="Picture 2" descr="C:\Users\sony\Desktop\Imag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8700" y="1875017"/>
            <a:ext cx="2244451" cy="2282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5698434" y="0"/>
            <a:ext cx="6493566" cy="1880239"/>
          </a:xfrm>
          <a:prstGeom prst="rect">
            <a:avLst/>
          </a:prstGeom>
          <a:solidFill>
            <a:schemeClr val="bg1"/>
          </a:solidFill>
          <a:ln w="31750" cmpd="dbl">
            <a:solidFill>
              <a:srgbClr val="7030A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SN" sz="4400" b="1" dirty="0" smtClean="0">
                <a:solidFill>
                  <a:srgbClr val="7030A0"/>
                </a:solidFill>
              </a:rPr>
              <a:t>Péricardites bactériennes : épidémiologie dans le monde et en Afrique</a:t>
            </a:r>
            <a:endParaRPr lang="fr-FR" sz="4400" b="1" dirty="0">
              <a:solidFill>
                <a:srgbClr val="7030A0"/>
              </a:solidFill>
            </a:endParaRPr>
          </a:p>
        </p:txBody>
      </p:sp>
      <p:pic>
        <p:nvPicPr>
          <p:cNvPr id="15" name="Imag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-1097" y="0"/>
            <a:ext cx="5699531" cy="685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51" y="2578404"/>
            <a:ext cx="2624181" cy="1790715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r="47498"/>
          <a:stretch>
            <a:fillRect/>
          </a:stretch>
        </p:blipFill>
        <p:spPr bwMode="auto">
          <a:xfrm>
            <a:off x="10304771" y="3333532"/>
            <a:ext cx="2033015" cy="1924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7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228" y="1655337"/>
            <a:ext cx="11115072" cy="4681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/>
              <a:t>Finlande</a:t>
            </a:r>
            <a:endParaRPr lang="en-US" b="1" u="sng" dirty="0"/>
          </a:p>
          <a:p>
            <a:pPr marL="0" indent="0">
              <a:buNone/>
            </a:pPr>
            <a:endParaRPr lang="en-US" u="sng" dirty="0"/>
          </a:p>
          <a:p>
            <a:r>
              <a:rPr lang="en-US" dirty="0" err="1"/>
              <a:t>Registre</a:t>
            </a:r>
            <a:r>
              <a:rPr lang="en-US" dirty="0"/>
              <a:t> national </a:t>
            </a:r>
            <a:r>
              <a:rPr lang="en-US" dirty="0" smtClean="0"/>
              <a:t>: </a:t>
            </a:r>
            <a:r>
              <a:rPr lang="en-US" dirty="0" err="1" smtClean="0"/>
              <a:t>recueil</a:t>
            </a:r>
            <a:r>
              <a:rPr lang="en-US" dirty="0" smtClean="0"/>
              <a:t> sur 9,5 </a:t>
            </a:r>
            <a:r>
              <a:rPr lang="en-US" dirty="0" err="1" smtClean="0"/>
              <a:t>ans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1361 </a:t>
            </a:r>
            <a:r>
              <a:rPr lang="en-US" dirty="0" err="1"/>
              <a:t>péricardites</a:t>
            </a:r>
            <a:r>
              <a:rPr lang="en-US" dirty="0"/>
              <a:t> (0,2%) / 670 409 admissions cardio-</a:t>
            </a:r>
            <a:r>
              <a:rPr lang="en-US" dirty="0" err="1"/>
              <a:t>vasculaires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--+ Incidence de 3.32 </a:t>
            </a:r>
            <a:r>
              <a:rPr lang="en-US" dirty="0" err="1"/>
              <a:t>cas</a:t>
            </a:r>
            <a:r>
              <a:rPr lang="en-US" dirty="0"/>
              <a:t> / 100 000 </a:t>
            </a:r>
            <a:r>
              <a:rPr lang="en-US" dirty="0" err="1"/>
              <a:t>personnes</a:t>
            </a:r>
            <a:r>
              <a:rPr lang="en-US" dirty="0"/>
              <a:t> / an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Prédominance</a:t>
            </a:r>
            <a:r>
              <a:rPr lang="en-US" dirty="0"/>
              <a:t> masculine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ACB0BC45-FBE1-1C45-8B78-62F3F40FA2B8}"/>
              </a:ext>
            </a:extLst>
          </p:cNvPr>
          <p:cNvSpPr txBox="1">
            <a:spLocks/>
          </p:cNvSpPr>
          <p:nvPr/>
        </p:nvSpPr>
        <p:spPr>
          <a:xfrm>
            <a:off x="1341120" y="344805"/>
            <a:ext cx="9646920" cy="116395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EPIDEMIOLOGIE : </a:t>
            </a:r>
            <a:r>
              <a:rPr lang="fr-SN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9F389FF9-C01C-A447-9FAF-A6D803125E96}"/>
              </a:ext>
            </a:extLst>
          </p:cNvPr>
          <p:cNvSpPr txBox="1"/>
          <p:nvPr/>
        </p:nvSpPr>
        <p:spPr>
          <a:xfrm>
            <a:off x="8496300" y="64030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u="none" strike="noStrike" dirty="0">
                <a:effectLst/>
                <a:latin typeface="Helvetica" pitchFamily="2" charset="0"/>
              </a:rPr>
              <a:t>Circulation. 2014;130:1601–1606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4909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6056" y="1840375"/>
            <a:ext cx="11219244" cy="4496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/>
              <a:t>Amérique</a:t>
            </a:r>
            <a:r>
              <a:rPr lang="en-US" b="1" u="sng" dirty="0"/>
              <a:t> du Nord, Europe de </a:t>
            </a:r>
            <a:r>
              <a:rPr lang="en-US" b="1" u="sng" dirty="0" err="1"/>
              <a:t>l’Ouest</a:t>
            </a:r>
            <a:r>
              <a:rPr lang="en-US" b="1" u="sng" dirty="0"/>
              <a:t> (1996)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</a:t>
            </a:r>
          </a:p>
          <a:p>
            <a:r>
              <a:rPr lang="en-US" dirty="0"/>
              <a:t>0,2 % des admissions cardio-</a:t>
            </a:r>
            <a:r>
              <a:rPr lang="en-US" dirty="0" err="1"/>
              <a:t>vasculaires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l’hôpital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5% des patients </a:t>
            </a:r>
            <a:r>
              <a:rPr lang="en-US" dirty="0" err="1"/>
              <a:t>venus</a:t>
            </a:r>
            <a:r>
              <a:rPr lang="en-US" dirty="0"/>
              <a:t> pour </a:t>
            </a:r>
            <a:r>
              <a:rPr lang="en-US" dirty="0" err="1"/>
              <a:t>douleur</a:t>
            </a:r>
            <a:r>
              <a:rPr lang="en-US" dirty="0"/>
              <a:t> </a:t>
            </a:r>
            <a:r>
              <a:rPr lang="en-US" dirty="0" err="1"/>
              <a:t>thoracique</a:t>
            </a:r>
            <a:r>
              <a:rPr lang="en-US" dirty="0"/>
              <a:t> aux urgences  </a:t>
            </a:r>
          </a:p>
          <a:p>
            <a:endParaRPr lang="en-US" dirty="0"/>
          </a:p>
          <a:p>
            <a:r>
              <a:rPr lang="fr-FR" dirty="0"/>
              <a:t>Découverte post-mortem : 1 à 6% de cas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783975" y="6336405"/>
            <a:ext cx="466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/>
              <a:t>Launbjerg</a:t>
            </a:r>
            <a:r>
              <a:rPr lang="fr-FR" b="1" i="1" dirty="0"/>
              <a:t> J. et al. </a:t>
            </a:r>
            <a:r>
              <a:rPr lang="fr-FR" b="1" i="1" dirty="0" err="1"/>
              <a:t>Cardiology</a:t>
            </a:r>
            <a:r>
              <a:rPr lang="fr-FR" b="1" i="1" dirty="0"/>
              <a:t> 1996;87:60–66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A3B809C7-CD52-6C42-BB72-82FD0D2376F6}"/>
              </a:ext>
            </a:extLst>
          </p:cNvPr>
          <p:cNvSpPr txBox="1">
            <a:spLocks/>
          </p:cNvSpPr>
          <p:nvPr/>
        </p:nvSpPr>
        <p:spPr>
          <a:xfrm>
            <a:off x="1341120" y="344805"/>
            <a:ext cx="9646920" cy="116395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EPIDEMIOLOGIE : </a:t>
            </a:r>
            <a:r>
              <a:rPr lang="fr-SN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7">
            <a:extLst>
              <a:ext uri="{FF2B5EF4-FFF2-40B4-BE49-F238E27FC236}">
                <a16:creationId xmlns:a16="http://schemas.microsoft.com/office/drawing/2014/main" xmlns="" id="{08C2EF91-09F6-6F44-AD1D-7A3B74FD504B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5627688" cy="6742112"/>
            <a:chOff x="1735138" y="115888"/>
            <a:chExt cx="5338762" cy="6453187"/>
          </a:xfrm>
        </p:grpSpPr>
        <p:grpSp>
          <p:nvGrpSpPr>
            <p:cNvPr id="15364" name="Group 23">
              <a:extLst>
                <a:ext uri="{FF2B5EF4-FFF2-40B4-BE49-F238E27FC236}">
                  <a16:creationId xmlns:a16="http://schemas.microsoft.com/office/drawing/2014/main" xmlns="" id="{1244CEFA-2321-8040-9BAE-5AE30B19D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5138" y="115888"/>
              <a:ext cx="5338762" cy="6453187"/>
              <a:chOff x="1093" y="255"/>
              <a:chExt cx="3363" cy="4065"/>
            </a:xfrm>
          </p:grpSpPr>
          <p:pic>
            <p:nvPicPr>
              <p:cNvPr id="15367" name="Picture 2" descr="africa2">
                <a:extLst>
                  <a:ext uri="{FF2B5EF4-FFF2-40B4-BE49-F238E27FC236}">
                    <a16:creationId xmlns:a16="http://schemas.microsoft.com/office/drawing/2014/main" xmlns="" id="{C0CA6072-AF1A-784C-8475-1C8806722B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" y="255"/>
                <a:ext cx="3363" cy="4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68" name="Oval 9">
                <a:extLst>
                  <a:ext uri="{FF2B5EF4-FFF2-40B4-BE49-F238E27FC236}">
                    <a16:creationId xmlns:a16="http://schemas.microsoft.com/office/drawing/2014/main" xmlns="" id="{6FD9C28B-1A1E-8945-9AFA-096539E4B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2341"/>
                <a:ext cx="136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/>
              </a:p>
            </p:txBody>
          </p:sp>
          <p:sp>
            <p:nvSpPr>
              <p:cNvPr id="15369" name="Oval 10">
                <a:extLst>
                  <a:ext uri="{FF2B5EF4-FFF2-40B4-BE49-F238E27FC236}">
                    <a16:creationId xmlns:a16="http://schemas.microsoft.com/office/drawing/2014/main" xmlns="" id="{FF993E3F-90C4-0C4A-B0A1-232A139A7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3022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/>
              </a:p>
            </p:txBody>
          </p:sp>
          <p:sp>
            <p:nvSpPr>
              <p:cNvPr id="15370" name="Oval 12">
                <a:extLst>
                  <a:ext uri="{FF2B5EF4-FFF2-40B4-BE49-F238E27FC236}">
                    <a16:creationId xmlns:a16="http://schemas.microsoft.com/office/drawing/2014/main" xmlns="" id="{7EB455C7-224A-AE49-B1E7-0657E1B64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2" y="3521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/>
              </a:p>
            </p:txBody>
          </p:sp>
          <p:sp>
            <p:nvSpPr>
              <p:cNvPr id="15371" name="Oval 13">
                <a:extLst>
                  <a:ext uri="{FF2B5EF4-FFF2-40B4-BE49-F238E27FC236}">
                    <a16:creationId xmlns:a16="http://schemas.microsoft.com/office/drawing/2014/main" xmlns="" id="{ECC39497-CF77-0A43-A660-4B2268ABE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3657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/>
              </a:p>
            </p:txBody>
          </p:sp>
          <p:sp>
            <p:nvSpPr>
              <p:cNvPr id="15372" name="Oval 14">
                <a:extLst>
                  <a:ext uri="{FF2B5EF4-FFF2-40B4-BE49-F238E27FC236}">
                    <a16:creationId xmlns:a16="http://schemas.microsoft.com/office/drawing/2014/main" xmlns="" id="{115F5447-3110-C348-ACA9-4CD58BC5F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2205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/>
              </a:p>
            </p:txBody>
          </p:sp>
          <p:sp>
            <p:nvSpPr>
              <p:cNvPr id="15373" name="Oval 15">
                <a:extLst>
                  <a:ext uri="{FF2B5EF4-FFF2-40B4-BE49-F238E27FC236}">
                    <a16:creationId xmlns:a16="http://schemas.microsoft.com/office/drawing/2014/main" xmlns="" id="{3CF60E54-E7E0-7849-8546-B6E165185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1752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/>
              </a:p>
            </p:txBody>
          </p:sp>
          <p:sp>
            <p:nvSpPr>
              <p:cNvPr id="15374" name="Oval 17">
                <a:extLst>
                  <a:ext uri="{FF2B5EF4-FFF2-40B4-BE49-F238E27FC236}">
                    <a16:creationId xmlns:a16="http://schemas.microsoft.com/office/drawing/2014/main" xmlns="" id="{DB429ADA-9733-BF44-958B-C04F375DF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1706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/>
              </a:p>
            </p:txBody>
          </p:sp>
          <p:sp>
            <p:nvSpPr>
              <p:cNvPr id="15375" name="Oval 18">
                <a:extLst>
                  <a:ext uri="{FF2B5EF4-FFF2-40B4-BE49-F238E27FC236}">
                    <a16:creationId xmlns:a16="http://schemas.microsoft.com/office/drawing/2014/main" xmlns="" id="{7C5A1AEC-1B80-724A-BC04-805A8D7B6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1888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/>
              </a:p>
            </p:txBody>
          </p:sp>
          <p:sp>
            <p:nvSpPr>
              <p:cNvPr id="15376" name="Oval 19">
                <a:extLst>
                  <a:ext uri="{FF2B5EF4-FFF2-40B4-BE49-F238E27FC236}">
                    <a16:creationId xmlns:a16="http://schemas.microsoft.com/office/drawing/2014/main" xmlns="" id="{9CB58B74-381E-E94A-B686-E7231EF41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0" y="1933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/>
              </a:p>
            </p:txBody>
          </p:sp>
          <p:sp>
            <p:nvSpPr>
              <p:cNvPr id="15377" name="Oval 21">
                <a:extLst>
                  <a:ext uri="{FF2B5EF4-FFF2-40B4-BE49-F238E27FC236}">
                    <a16:creationId xmlns:a16="http://schemas.microsoft.com/office/drawing/2014/main" xmlns="" id="{D15E066F-A50E-0843-9C97-F405D913E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0" y="2115"/>
                <a:ext cx="136" cy="1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/>
              </a:p>
            </p:txBody>
          </p:sp>
        </p:grpSp>
        <p:sp>
          <p:nvSpPr>
            <p:cNvPr id="15365" name="Oval 18">
              <a:extLst>
                <a:ext uri="{FF2B5EF4-FFF2-40B4-BE49-F238E27FC236}">
                  <a16:creationId xmlns:a16="http://schemas.microsoft.com/office/drawing/2014/main" xmlns="" id="{9D8A042D-C85D-094C-9B78-79BBA06B4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563" y="3500438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15366" name="Oval 18">
              <a:extLst>
                <a:ext uri="{FF2B5EF4-FFF2-40B4-BE49-F238E27FC236}">
                  <a16:creationId xmlns:a16="http://schemas.microsoft.com/office/drawing/2014/main" xmlns="" id="{989737E7-93CD-6340-8F99-94D9DA3FB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063" y="2857500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</p:grpSp>
      <p:pic>
        <p:nvPicPr>
          <p:cNvPr id="15363" name="Picture 4" descr="MRI Logo.jpg">
            <a:extLst>
              <a:ext uri="{FF2B5EF4-FFF2-40B4-BE49-F238E27FC236}">
                <a16:creationId xmlns:a16="http://schemas.microsoft.com/office/drawing/2014/main" xmlns="" id="{382144BD-8071-4640-BA42-C8222FCE3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48" y="5819775"/>
            <a:ext cx="41036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xmlns="" id="{A8773771-16C3-FC47-B47B-4A2E2FEE3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6" y="0"/>
            <a:ext cx="65643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DFF5D1A4-C5FA-534C-BB11-9D17DB3CE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53" y="1634555"/>
            <a:ext cx="5897880" cy="308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fr-FR" sz="3200" b="1" u="sng" dirty="0"/>
              <a:t>THE</a:t>
            </a:r>
            <a:r>
              <a:rPr lang="en-US" altLang="fr-FR" sz="3200" b="1" dirty="0"/>
              <a:t> </a:t>
            </a:r>
            <a:r>
              <a:rPr lang="en-US" altLang="fr-FR" sz="3200" b="1" u="sng" dirty="0" err="1"/>
              <a:t>SU</a:t>
            </a:r>
            <a:r>
              <a:rPr lang="en-US" altLang="fr-FR" sz="3200" b="1" dirty="0" err="1"/>
              <a:t>b-Saharan</a:t>
            </a:r>
            <a:r>
              <a:rPr lang="en-US" altLang="fr-FR" sz="3200" b="1" dirty="0"/>
              <a:t> Africa </a:t>
            </a:r>
            <a:r>
              <a:rPr lang="en-US" altLang="fr-FR" sz="3200" b="1" u="sng" dirty="0"/>
              <a:t>S</a:t>
            </a:r>
            <a:r>
              <a:rPr lang="en-US" altLang="fr-FR" sz="3200" b="1" dirty="0"/>
              <a:t>urvey of </a:t>
            </a:r>
            <a:r>
              <a:rPr lang="en-US" altLang="fr-FR" sz="3200" b="1" u="sng" dirty="0"/>
              <a:t>H</a:t>
            </a:r>
            <a:r>
              <a:rPr lang="en-US" altLang="fr-FR" sz="3200" b="1" dirty="0"/>
              <a:t>eart </a:t>
            </a:r>
            <a:r>
              <a:rPr lang="en-US" altLang="fr-FR" sz="3200" b="1" u="sng" dirty="0"/>
              <a:t>F</a:t>
            </a:r>
            <a:r>
              <a:rPr lang="en-US" altLang="fr-FR" sz="3200" b="1" dirty="0"/>
              <a:t>ailure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fr-FR" sz="3200" b="1" dirty="0"/>
              <a:t>THESUS -HF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fr-FR" b="1" dirty="0"/>
              <a:t>A Multi-Center, Prospective, Observational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fr-FR" b="1" dirty="0"/>
              <a:t>Acute Heart Failure Registry 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xmlns="" id="{B0B23960-AC79-A945-B709-24E8762DA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449" y="4947980"/>
            <a:ext cx="4103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 dirty="0">
                <a:solidFill>
                  <a:srgbClr val="002060"/>
                </a:solidFill>
              </a:rPr>
              <a:t>Etiology, Treatment, in hospital and 6 month mortality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95B603B-6453-B546-8D49-6A3FD18AC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98688"/>
              </p:ext>
            </p:extLst>
          </p:nvPr>
        </p:nvGraphicFramePr>
        <p:xfrm>
          <a:off x="1523968" y="887948"/>
          <a:ext cx="9433592" cy="49972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500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3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25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Type of Heart Failure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n (%)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9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Dilated-idiopathic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cardiomyopathy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185 (19.5)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9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Peripartum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cardiomyopathy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72 ( 7.6)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9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Ischemic heart disease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77 ( 8.1)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9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HIV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cardiomyopathy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26 ( 2.7)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29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Rheumatic heart disease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142 (15.0)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9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Hypertensive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cardiomyopathy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416 (43.9)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29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Endomyocardial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fibrosis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12 ( 1.3)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29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Pericardial effusion/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tamponade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66 ( 7.0)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29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302 (32.4)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xmlns="" id="{A3B809C7-CD52-6C42-BB72-82FD0D2376F6}"/>
              </a:ext>
            </a:extLst>
          </p:cNvPr>
          <p:cNvSpPr txBox="1">
            <a:spLocks/>
          </p:cNvSpPr>
          <p:nvPr/>
        </p:nvSpPr>
        <p:spPr>
          <a:xfrm>
            <a:off x="4431595" y="0"/>
            <a:ext cx="3618336" cy="74164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THESUS - HF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contenu 2"/>
          <p:cNvSpPr>
            <a:spLocks/>
          </p:cNvSpPr>
          <p:nvPr/>
        </p:nvSpPr>
        <p:spPr bwMode="auto">
          <a:xfrm>
            <a:off x="449943" y="1500174"/>
            <a:ext cx="10871199" cy="510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2800" b="1" u="sng" dirty="0"/>
              <a:t>Sénégal : cardiologie Hôpital A. Le </a:t>
            </a:r>
            <a:r>
              <a:rPr lang="fr-FR" sz="2800" b="1" u="sng" dirty="0" err="1"/>
              <a:t>Dantec</a:t>
            </a:r>
            <a:endParaRPr lang="fr-FR" sz="2800" b="1" u="sng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2800" i="1" dirty="0">
                <a:solidFill>
                  <a:schemeClr val="tx2"/>
                </a:solidFill>
              </a:rPr>
              <a:t>	</a:t>
            </a:r>
            <a:endParaRPr lang="fr-FR" sz="2800" dirty="0">
              <a:solidFill>
                <a:srgbClr val="008BBC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2800" dirty="0">
                <a:solidFill>
                  <a:srgbClr val="008BBC"/>
                </a:solidFill>
              </a:rPr>
              <a:t>		</a:t>
            </a:r>
            <a:endParaRPr lang="fr-FR" sz="2800" i="1" dirty="0">
              <a:solidFill>
                <a:schemeClr val="tx2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FR" sz="2800" dirty="0">
              <a:solidFill>
                <a:srgbClr val="008BBC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2800" dirty="0">
                <a:solidFill>
                  <a:srgbClr val="008BBC"/>
                </a:solidFill>
              </a:rPr>
              <a:t>			</a:t>
            </a:r>
            <a:endParaRPr lang="fr-FR" sz="2800" i="1" dirty="0">
              <a:solidFill>
                <a:schemeClr val="tx2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2800" i="1" dirty="0">
                <a:solidFill>
                  <a:schemeClr val="tx2"/>
                </a:solidFill>
              </a:rPr>
              <a:t>			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FR" sz="2800" dirty="0"/>
          </a:p>
          <a:p>
            <a:pPr>
              <a:lnSpc>
                <a:spcPct val="15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</a:t>
            </a:r>
            <a:endParaRPr lang="fr-FR" sz="2800" i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800" i="1" dirty="0">
                <a:solidFill>
                  <a:schemeClr val="tx2"/>
                </a:solidFill>
              </a:rPr>
              <a:t>	    	</a:t>
            </a:r>
            <a:endParaRPr lang="fr-FR" sz="2800" dirty="0"/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fr-FR" sz="2800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FR" sz="2800" dirty="0">
              <a:solidFill>
                <a:srgbClr val="008BBC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FR" sz="2800" dirty="0">
              <a:solidFill>
                <a:srgbClr val="008BBC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FR" sz="2800" dirty="0">
              <a:solidFill>
                <a:srgbClr val="008BBC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2800" dirty="0">
                <a:solidFill>
                  <a:srgbClr val="008BBC"/>
                </a:solidFill>
              </a:rPr>
              <a:t>		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2800" dirty="0">
                <a:solidFill>
                  <a:srgbClr val="008BBC"/>
                </a:solidFill>
              </a:rPr>
              <a:t>	      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664239" y="6185482"/>
            <a:ext cx="1107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Statistiques </a:t>
            </a:r>
            <a:r>
              <a:rPr lang="fr-FR" sz="2000" b="1" i="1" dirty="0"/>
              <a:t>des hospitalisations au service de cardiologie du CHU Aristide Le </a:t>
            </a:r>
            <a:r>
              <a:rPr lang="fr-FR" sz="2000" b="1" i="1" dirty="0" err="1"/>
              <a:t>Dantec</a:t>
            </a:r>
            <a:r>
              <a:rPr lang="fr-FR" sz="2000" b="1" i="1" dirty="0"/>
              <a:t> - Dakar au cours de l’année 2019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216763"/>
              </p:ext>
            </p:extLst>
          </p:nvPr>
        </p:nvGraphicFramePr>
        <p:xfrm>
          <a:off x="2431143" y="2240150"/>
          <a:ext cx="8117114" cy="400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llipse 7"/>
          <p:cNvSpPr/>
          <p:nvPr/>
        </p:nvSpPr>
        <p:spPr>
          <a:xfrm rot="551301">
            <a:off x="8454364" y="4073476"/>
            <a:ext cx="701650" cy="144277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45B505E9-3BAC-1843-895E-FFD6498D7289}"/>
              </a:ext>
            </a:extLst>
          </p:cNvPr>
          <p:cNvSpPr txBox="1">
            <a:spLocks/>
          </p:cNvSpPr>
          <p:nvPr/>
        </p:nvSpPr>
        <p:spPr>
          <a:xfrm>
            <a:off x="1272540" y="217170"/>
            <a:ext cx="9646920" cy="116395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EPIDEMIOLOGIE : </a:t>
            </a:r>
            <a:r>
              <a:rPr lang="fr-SN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6685" y="1520915"/>
            <a:ext cx="11081700" cy="502276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Causes infectieuses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/>
              <a:t>Virales (fréquentes) :</a:t>
            </a:r>
          </a:p>
          <a:p>
            <a:pPr>
              <a:buFont typeface="Wingdings" pitchFamily="2" charset="2"/>
              <a:buChar char="ü"/>
            </a:pPr>
            <a:r>
              <a:rPr lang="fr-FR" sz="2600" b="1" dirty="0"/>
              <a:t> </a:t>
            </a:r>
            <a:r>
              <a:rPr lang="fr-FR" sz="2600" dirty="0" err="1"/>
              <a:t>Enterovirus</a:t>
            </a:r>
            <a:r>
              <a:rPr lang="fr-FR" sz="2600" dirty="0"/>
              <a:t> (surtout Coxsackie-virus, </a:t>
            </a:r>
            <a:r>
              <a:rPr lang="fr-FR" sz="2600" dirty="0" err="1"/>
              <a:t>echovirus</a:t>
            </a:r>
            <a:r>
              <a:rPr lang="fr-FR" sz="2600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fr-FR" sz="2600" dirty="0"/>
              <a:t> </a:t>
            </a:r>
            <a:r>
              <a:rPr lang="fr-FR" sz="2600" dirty="0" err="1"/>
              <a:t>herpesvirus</a:t>
            </a:r>
            <a:r>
              <a:rPr lang="fr-FR" sz="2600" dirty="0"/>
              <a:t> (surtout Epstein-Barr virus, </a:t>
            </a:r>
            <a:r>
              <a:rPr lang="fr-FR" sz="2600" dirty="0" err="1"/>
              <a:t>cytomegalovirus</a:t>
            </a:r>
            <a:r>
              <a:rPr lang="fr-FR" sz="2600" dirty="0"/>
              <a:t>, </a:t>
            </a:r>
            <a:r>
              <a:rPr lang="fr-FR" sz="2600" dirty="0" err="1"/>
              <a:t>human</a:t>
            </a:r>
            <a:r>
              <a:rPr lang="fr-FR" sz="2600" dirty="0"/>
              <a:t> </a:t>
            </a:r>
            <a:r>
              <a:rPr lang="fr-FR" sz="2600" dirty="0" err="1"/>
              <a:t>herpesvirus</a:t>
            </a:r>
            <a:r>
              <a:rPr lang="fr-FR" sz="2600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fr-FR" sz="2600" dirty="0"/>
              <a:t> </a:t>
            </a:r>
            <a:r>
              <a:rPr lang="fr-FR" sz="2600" dirty="0" err="1"/>
              <a:t>Adenovirus</a:t>
            </a:r>
            <a:r>
              <a:rPr lang="fr-FR" sz="2600" dirty="0"/>
              <a:t> (enfants +++)</a:t>
            </a:r>
          </a:p>
          <a:p>
            <a:pPr>
              <a:buFont typeface="Wingdings" pitchFamily="2" charset="2"/>
              <a:buChar char="ü"/>
            </a:pPr>
            <a:r>
              <a:rPr lang="fr-FR" sz="2600" dirty="0"/>
              <a:t> Parvovirus B19</a:t>
            </a:r>
          </a:p>
          <a:p>
            <a:pPr marL="0" indent="0">
              <a:buNone/>
            </a:pPr>
            <a:r>
              <a:rPr lang="fr-FR" sz="2600" dirty="0"/>
              <a:t/>
            </a:r>
            <a:br>
              <a:rPr lang="fr-FR" sz="2600" dirty="0"/>
            </a:br>
            <a:r>
              <a:rPr lang="fr-FR" b="1" dirty="0"/>
              <a:t>Bactériennes </a:t>
            </a:r>
            <a:r>
              <a:rPr lang="fr-FR" dirty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fr-FR" sz="2600" b="1" i="1" dirty="0" err="1">
                <a:solidFill>
                  <a:srgbClr val="FF0000"/>
                </a:solidFill>
              </a:rPr>
              <a:t>Mycobacterium</a:t>
            </a:r>
            <a:r>
              <a:rPr lang="fr-FR" sz="2600" b="1" i="1" dirty="0">
                <a:solidFill>
                  <a:srgbClr val="FF0000"/>
                </a:solidFill>
              </a:rPr>
              <a:t> </a:t>
            </a:r>
            <a:r>
              <a:rPr lang="fr-FR" sz="2600" b="1" i="1" dirty="0" err="1">
                <a:solidFill>
                  <a:srgbClr val="FF0000"/>
                </a:solidFill>
              </a:rPr>
              <a:t>tuberculosis</a:t>
            </a:r>
            <a:r>
              <a:rPr lang="fr-FR" sz="2600" b="1" i="1" dirty="0">
                <a:solidFill>
                  <a:srgbClr val="FF0000"/>
                </a:solidFill>
              </a:rPr>
              <a:t> </a:t>
            </a:r>
            <a:r>
              <a:rPr lang="fr-FR" sz="2600" b="1" dirty="0">
                <a:solidFill>
                  <a:srgbClr val="FF0000"/>
                </a:solidFill>
              </a:rPr>
              <a:t>(le plus fréquent)</a:t>
            </a:r>
          </a:p>
          <a:p>
            <a:pPr>
              <a:buFont typeface="Wingdings" pitchFamily="2" charset="2"/>
              <a:buChar char="ü"/>
            </a:pPr>
            <a:r>
              <a:rPr lang="fr-FR" sz="2600" i="1" dirty="0" err="1"/>
              <a:t>Coxiella</a:t>
            </a:r>
            <a:r>
              <a:rPr lang="fr-FR" sz="2600" i="1" dirty="0"/>
              <a:t> </a:t>
            </a:r>
            <a:r>
              <a:rPr lang="fr-FR" sz="2600" i="1" dirty="0" err="1"/>
              <a:t>burnetii</a:t>
            </a:r>
            <a:r>
              <a:rPr lang="fr-FR" sz="2600" dirty="0"/>
              <a:t>, </a:t>
            </a:r>
            <a:r>
              <a:rPr lang="fr-FR" sz="2600" i="1" dirty="0" err="1"/>
              <a:t>Borrelia</a:t>
            </a:r>
            <a:r>
              <a:rPr lang="fr-FR" sz="2600" i="1" dirty="0"/>
              <a:t> </a:t>
            </a:r>
            <a:r>
              <a:rPr lang="fr-FR" sz="2600" i="1" dirty="0" err="1"/>
              <a:t>burgdorferi</a:t>
            </a:r>
            <a:r>
              <a:rPr lang="fr-FR" sz="2600" dirty="0"/>
              <a:t> </a:t>
            </a:r>
            <a:endParaRPr lang="fr-FR" sz="2600" dirty="0" smtClean="0"/>
          </a:p>
          <a:p>
            <a:pPr>
              <a:buFont typeface="Wingdings" pitchFamily="2" charset="2"/>
              <a:buChar char="ü"/>
            </a:pPr>
            <a:r>
              <a:rPr lang="fr-FR" sz="2600" b="1" dirty="0" smtClean="0">
                <a:solidFill>
                  <a:srgbClr val="FF0000"/>
                </a:solidFill>
              </a:rPr>
              <a:t>Bactéries </a:t>
            </a:r>
            <a:r>
              <a:rPr lang="fr-FR" sz="2600" b="1" dirty="0" err="1" smtClean="0">
                <a:solidFill>
                  <a:srgbClr val="FF0000"/>
                </a:solidFill>
              </a:rPr>
              <a:t>pyogénes</a:t>
            </a:r>
            <a:r>
              <a:rPr lang="fr-FR" sz="2600" b="1" dirty="0" smtClean="0">
                <a:solidFill>
                  <a:srgbClr val="FF0000"/>
                </a:solidFill>
              </a:rPr>
              <a:t> </a:t>
            </a:r>
            <a:endParaRPr lang="fr-FR" sz="2600" b="1" dirty="0">
              <a:solidFill>
                <a:srgbClr val="FF0000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971800" y="314325"/>
            <a:ext cx="5791200" cy="1057275"/>
          </a:xfrm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fr-SN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ETIOLOGIES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45510" y="6539101"/>
            <a:ext cx="4159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Massimo </a:t>
            </a:r>
            <a:r>
              <a:rPr lang="fr-FR" sz="1400" b="1" i="1" dirty="0" err="1"/>
              <a:t>Imazio</a:t>
            </a:r>
            <a:r>
              <a:rPr lang="fr-FR" sz="1400" b="1" i="1" dirty="0"/>
              <a:t> et al. JAMA, 2015 ; 314 (14)</a:t>
            </a:r>
          </a:p>
        </p:txBody>
      </p:sp>
    </p:spTree>
    <p:extLst>
      <p:ext uri="{BB962C8B-B14F-4D97-AF65-F5344CB8AC3E}">
        <p14:creationId xmlns:p14="http://schemas.microsoft.com/office/powerpoint/2010/main" val="6914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6214" y="1674254"/>
            <a:ext cx="11895786" cy="502276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Causes infectieuses </a:t>
            </a:r>
            <a:r>
              <a:rPr lang="fr-FR" b="1" dirty="0" smtClean="0">
                <a:solidFill>
                  <a:srgbClr val="FF0000"/>
                </a:solidFill>
              </a:rPr>
              <a:t>(2)</a:t>
            </a: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Fongiques  (rares) </a:t>
            </a:r>
            <a:r>
              <a:rPr lang="fr-FR" dirty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fr-FR" sz="2600" i="1" dirty="0"/>
              <a:t> </a:t>
            </a:r>
            <a:r>
              <a:rPr lang="fr-FR" sz="2600" i="1" dirty="0" err="1"/>
              <a:t>Histoplasme</a:t>
            </a:r>
            <a:r>
              <a:rPr lang="fr-FR" sz="2600" i="1" dirty="0"/>
              <a:t> </a:t>
            </a:r>
            <a:r>
              <a:rPr lang="fr-FR" sz="2600" dirty="0"/>
              <a:t>(chez les immunocompétents+++)</a:t>
            </a:r>
          </a:p>
          <a:p>
            <a:pPr>
              <a:buFont typeface="Wingdings" pitchFamily="2" charset="2"/>
              <a:buChar char="ü"/>
            </a:pPr>
            <a:r>
              <a:rPr lang="fr-FR" sz="2600" i="1" dirty="0"/>
              <a:t>Aspergillus</a:t>
            </a:r>
            <a:r>
              <a:rPr lang="fr-FR" sz="2600" dirty="0"/>
              <a:t>, </a:t>
            </a:r>
            <a:r>
              <a:rPr lang="fr-FR" sz="2600" i="1" dirty="0" err="1"/>
              <a:t>Blastomyces</a:t>
            </a:r>
            <a:r>
              <a:rPr lang="fr-FR" sz="2600" dirty="0"/>
              <a:t>, and </a:t>
            </a:r>
            <a:r>
              <a:rPr lang="fr-FR" sz="2600" i="1" dirty="0"/>
              <a:t>Candida </a:t>
            </a:r>
            <a:r>
              <a:rPr lang="fr-FR" sz="2600" dirty="0"/>
              <a:t>(chez les immunodéprimés+++))</a:t>
            </a:r>
          </a:p>
          <a:p>
            <a:pPr marL="0" indent="0">
              <a:buNone/>
            </a:pPr>
            <a:endParaRPr lang="fr-FR" sz="2600" b="1" dirty="0"/>
          </a:p>
          <a:p>
            <a:pPr marL="0" indent="0">
              <a:buNone/>
            </a:pPr>
            <a:r>
              <a:rPr lang="fr-FR" b="1" dirty="0"/>
              <a:t>Parasitaires (rares) </a:t>
            </a:r>
            <a:r>
              <a:rPr lang="fr-FR" dirty="0"/>
              <a:t>: </a:t>
            </a:r>
            <a:r>
              <a:rPr lang="fr-FR" sz="2600" i="1" dirty="0" err="1"/>
              <a:t>Echinococcus</a:t>
            </a:r>
            <a:r>
              <a:rPr lang="fr-FR" sz="2600" i="1" dirty="0"/>
              <a:t> </a:t>
            </a:r>
            <a:r>
              <a:rPr lang="fr-FR" sz="2600" dirty="0"/>
              <a:t>et t</a:t>
            </a:r>
            <a:r>
              <a:rPr lang="fr-FR" sz="2600" i="1" dirty="0"/>
              <a:t>oxoplasme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971800" y="314325"/>
            <a:ext cx="5791200" cy="1057275"/>
          </a:xfrm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fr-SN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ETIOLOGIES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4451" y="6550223"/>
            <a:ext cx="4159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Massimo </a:t>
            </a:r>
            <a:r>
              <a:rPr lang="fr-FR" sz="1400" b="1" i="1" dirty="0" err="1"/>
              <a:t>Imazio</a:t>
            </a:r>
            <a:r>
              <a:rPr lang="fr-FR" sz="1400" b="1" i="1" dirty="0"/>
              <a:t> et al. JAMA, 2015 ; 314 (14)</a:t>
            </a:r>
          </a:p>
        </p:txBody>
      </p:sp>
    </p:spTree>
    <p:extLst>
      <p:ext uri="{BB962C8B-B14F-4D97-AF65-F5344CB8AC3E}">
        <p14:creationId xmlns:p14="http://schemas.microsoft.com/office/powerpoint/2010/main" val="2389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1088" y="2198897"/>
            <a:ext cx="10865047" cy="386151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/>
              <a:t>Auto-immunes </a:t>
            </a:r>
            <a:r>
              <a:rPr lang="fr-FR" sz="2400" b="1" dirty="0"/>
              <a:t>and </a:t>
            </a:r>
            <a:r>
              <a:rPr lang="fr-FR" sz="2400" b="1" dirty="0" smtClean="0"/>
              <a:t>auto-inflammatoires (communes)</a:t>
            </a:r>
            <a:endParaRPr lang="fr-FR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/>
              <a:t>Néoplasiques</a:t>
            </a:r>
            <a:endParaRPr lang="fr-FR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/>
              <a:t>Métaboliques </a:t>
            </a:r>
            <a:r>
              <a:rPr lang="fr-FR" sz="2400" b="1" dirty="0"/>
              <a:t>(</a:t>
            </a:r>
            <a:r>
              <a:rPr lang="fr-FR" sz="2400" b="1" dirty="0" smtClean="0"/>
              <a:t>communes)</a:t>
            </a:r>
            <a:endParaRPr lang="fr-FR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/>
              <a:t>Traumatiques </a:t>
            </a:r>
            <a:r>
              <a:rPr lang="fr-FR" sz="2400" b="1" dirty="0"/>
              <a:t>and </a:t>
            </a:r>
            <a:r>
              <a:rPr lang="fr-FR" sz="2400" b="1" dirty="0" smtClean="0"/>
              <a:t>iatrogènes </a:t>
            </a:r>
            <a:r>
              <a:rPr lang="fr-FR" sz="2400" b="1" dirty="0"/>
              <a:t>(</a:t>
            </a:r>
            <a:r>
              <a:rPr lang="fr-FR" sz="2400" b="1" dirty="0" smtClean="0"/>
              <a:t>communes)</a:t>
            </a:r>
            <a:endParaRPr lang="fr-FR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/>
              <a:t>D’origine médicamenteuse (rares)</a:t>
            </a:r>
            <a:endParaRPr lang="fr-FR" sz="2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971800" y="314325"/>
            <a:ext cx="5791200" cy="1057275"/>
          </a:xfrm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fr-SN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ETIOLOGIES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22782" y="6506046"/>
            <a:ext cx="4159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Massimo </a:t>
            </a:r>
            <a:r>
              <a:rPr lang="fr-FR" sz="1400" b="1" i="1" dirty="0" err="1"/>
              <a:t>Imazio</a:t>
            </a:r>
            <a:r>
              <a:rPr lang="fr-FR" sz="1400" b="1" i="1" dirty="0"/>
              <a:t> et al. JAMA, 2015 ; 314 (14)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0608" y="1539027"/>
            <a:ext cx="3490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FF0000"/>
                </a:solidFill>
              </a:rPr>
              <a:t>Causes non infectieuses</a:t>
            </a:r>
          </a:p>
        </p:txBody>
      </p:sp>
    </p:spTree>
    <p:extLst>
      <p:ext uri="{BB962C8B-B14F-4D97-AF65-F5344CB8AC3E}">
        <p14:creationId xmlns:p14="http://schemas.microsoft.com/office/powerpoint/2010/main" val="27316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431049" y="1828801"/>
            <a:ext cx="7060681" cy="270456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sz="6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EPIDEMIOLOGIE des PERICARDITES </a:t>
            </a:r>
            <a:r>
              <a:rPr lang="fr-SN" sz="6000" b="1" dirty="0" err="1" smtClean="0">
                <a:solidFill>
                  <a:srgbClr val="7030A0"/>
                </a:solidFill>
                <a:latin typeface="Algerian" panose="04020705040A02060702" pitchFamily="82" charset="0"/>
              </a:rPr>
              <a:t>bacteriennes</a:t>
            </a:r>
            <a:endParaRPr lang="fr-FR" sz="6000" b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1088" y="914400"/>
            <a:ext cx="11648512" cy="551688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3200" b="1" dirty="0"/>
          </a:p>
          <a:p>
            <a:pPr marL="0" indent="0">
              <a:lnSpc>
                <a:spcPct val="100000"/>
              </a:lnSpc>
              <a:buNone/>
            </a:pPr>
            <a:endParaRPr lang="fr-FR" sz="3200" b="1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3200" b="1" dirty="0"/>
              <a:t>                                                                              </a:t>
            </a:r>
            <a:r>
              <a:rPr lang="fr-FR" sz="3200" b="1" dirty="0" smtClean="0"/>
              <a:t>       </a:t>
            </a:r>
            <a:endParaRPr lang="fr-FR" sz="3200" dirty="0"/>
          </a:p>
        </p:txBody>
      </p:sp>
      <p:sp>
        <p:nvSpPr>
          <p:cNvPr id="2" name="Ellipse 1"/>
          <p:cNvSpPr/>
          <p:nvPr/>
        </p:nvSpPr>
        <p:spPr>
          <a:xfrm>
            <a:off x="3317598" y="678288"/>
            <a:ext cx="4893972" cy="1957588"/>
          </a:xfrm>
          <a:prstGeom prst="ellipse">
            <a:avLst/>
          </a:prstGeom>
          <a:solidFill>
            <a:srgbClr val="CCCCFF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rgbClr val="7030A0"/>
                </a:solidFill>
              </a:rPr>
              <a:t>2 GRANDES ENTITÉS </a:t>
            </a:r>
            <a:endParaRPr lang="fr-FR" sz="4400" b="1" dirty="0">
              <a:solidFill>
                <a:srgbClr val="7030A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95785" y="3554784"/>
            <a:ext cx="5468799" cy="1957588"/>
          </a:xfrm>
          <a:prstGeom prst="ellipse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7030A0"/>
                </a:solidFill>
              </a:rPr>
              <a:t>Péricardite </a:t>
            </a:r>
            <a:r>
              <a:rPr lang="fr-FR" sz="2800" b="1" dirty="0" smtClean="0">
                <a:solidFill>
                  <a:srgbClr val="7030A0"/>
                </a:solidFill>
              </a:rPr>
              <a:t>tuberculeuse</a:t>
            </a:r>
          </a:p>
          <a:p>
            <a:pPr algn="ctr"/>
            <a:r>
              <a:rPr lang="fr-FR" sz="2800" b="1" dirty="0">
                <a:solidFill>
                  <a:srgbClr val="7030A0"/>
                </a:solidFill>
              </a:rPr>
              <a:t> VIH++++ </a:t>
            </a:r>
          </a:p>
        </p:txBody>
      </p:sp>
      <p:sp>
        <p:nvSpPr>
          <p:cNvPr id="5" name="Ellipse 4"/>
          <p:cNvSpPr/>
          <p:nvPr/>
        </p:nvSpPr>
        <p:spPr>
          <a:xfrm>
            <a:off x="6648074" y="3554784"/>
            <a:ext cx="4893972" cy="1957588"/>
          </a:xfrm>
          <a:prstGeom prst="ellipse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</a:rPr>
              <a:t>Péricardites purulentes (Immunodéprimés</a:t>
            </a:r>
            <a:endParaRPr lang="fr-FR" sz="2800" b="1" dirty="0" smtClean="0">
              <a:solidFill>
                <a:srgbClr val="7030A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7030A0"/>
                </a:solidFill>
              </a:rPr>
              <a:t>Enfants) </a:t>
            </a:r>
            <a:endParaRPr lang="fr-FR" sz="2800" b="1" dirty="0">
              <a:solidFill>
                <a:srgbClr val="7030A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7405352" y="2635876"/>
            <a:ext cx="1197735" cy="73838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3001961" y="2702417"/>
            <a:ext cx="1519491" cy="60530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6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8343" y="1749425"/>
            <a:ext cx="11843657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b="1" dirty="0">
                <a:solidFill>
                  <a:srgbClr val="FF0000"/>
                </a:solidFill>
              </a:rPr>
              <a:t>PÉRICARDITE bactérienne</a:t>
            </a:r>
            <a:r>
              <a:rPr lang="fr-FR" dirty="0">
                <a:solidFill>
                  <a:srgbClr val="FF0000"/>
                </a:solidFill>
              </a:rPr>
              <a:t> = Inflammation du péricarde d’origine bactérienne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fr-FR" b="1" dirty="0"/>
              <a:t>Suivant le mode évolutif </a:t>
            </a:r>
            <a:r>
              <a:rPr lang="fr-FR" dirty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/>
              <a:t>           + Péricardite</a:t>
            </a:r>
            <a:r>
              <a:rPr lang="fr-FR" b="1" dirty="0"/>
              <a:t> aigue</a:t>
            </a:r>
            <a:r>
              <a:rPr lang="fr-FR" dirty="0"/>
              <a:t> : clinique (douleurs frottement); ECG ; épanchement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/>
              <a:t>                   +Péricardite</a:t>
            </a:r>
            <a:r>
              <a:rPr lang="fr-FR" b="1" dirty="0"/>
              <a:t> subaiguë</a:t>
            </a:r>
            <a:r>
              <a:rPr lang="fr-FR" dirty="0"/>
              <a:t> : de plus de 4-6 semaines mais moins de 3 mois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/>
              <a:t>                            + Péricardite</a:t>
            </a:r>
            <a:r>
              <a:rPr lang="fr-FR" b="1" dirty="0"/>
              <a:t> chronique</a:t>
            </a:r>
            <a:r>
              <a:rPr lang="fr-FR" dirty="0"/>
              <a:t> : de plus de 3mois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/>
              <a:t>                                     + Péricardite</a:t>
            </a:r>
            <a:r>
              <a:rPr lang="fr-FR" b="1" dirty="0"/>
              <a:t> récurrente</a:t>
            </a:r>
            <a:r>
              <a:rPr lang="fr-FR" dirty="0"/>
              <a:t> : intervalle de 4-6 semaines ou plus </a:t>
            </a:r>
          </a:p>
          <a:p>
            <a:pPr marL="0" indent="0">
              <a:lnSpc>
                <a:spcPct val="120000"/>
              </a:lnSpc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37460" y="228599"/>
            <a:ext cx="7117080" cy="1057275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DEFINITION / ANATOMIE (1)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2" descr="C:\Users\sony\Desktop\Image2.png">
            <a:extLst>
              <a:ext uri="{FF2B5EF4-FFF2-40B4-BE49-F238E27FC236}">
                <a16:creationId xmlns:a16="http://schemas.microsoft.com/office/drawing/2014/main" xmlns="" id="{99ADA8FF-3DC9-274E-B827-CEB55174D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03519"/>
            <a:ext cx="2413389" cy="2454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8630653" y="6564314"/>
            <a:ext cx="356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Maladies péricardiques - ESC - 2015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1501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6857" y="198213"/>
            <a:ext cx="9245599" cy="1057275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Epidemiologie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des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SN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bacteriennes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214" y="1655337"/>
            <a:ext cx="476518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>
                <a:solidFill>
                  <a:srgbClr val="FF0000"/>
                </a:solidFill>
              </a:rPr>
              <a:t>USA : 2012</a:t>
            </a:r>
          </a:p>
        </p:txBody>
      </p:sp>
      <p:sp>
        <p:nvSpPr>
          <p:cNvPr id="6" name="Rectangle 5"/>
          <p:cNvSpPr/>
          <p:nvPr/>
        </p:nvSpPr>
        <p:spPr>
          <a:xfrm>
            <a:off x="6486660" y="6596390"/>
            <a:ext cx="57053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i="1" dirty="0" err="1"/>
              <a:t>Little</a:t>
            </a:r>
            <a:r>
              <a:rPr lang="fr-FR" sz="1100" b="1" i="1" dirty="0"/>
              <a:t> WC, et al.</a:t>
            </a:r>
            <a:r>
              <a:rPr lang="de-DE" sz="1100" b="1" i="1" dirty="0"/>
              <a:t> In: Goldman L, </a:t>
            </a:r>
            <a:r>
              <a:rPr lang="de-DE" sz="1100" b="1" i="1" dirty="0" err="1"/>
              <a:t>Schafer</a:t>
            </a:r>
            <a:r>
              <a:rPr lang="de-DE" sz="1100" b="1" i="1" dirty="0"/>
              <a:t> A et al. </a:t>
            </a:r>
            <a:r>
              <a:rPr lang="en-US" sz="1100" b="1" i="1" dirty="0">
                <a:solidFill>
                  <a:srgbClr val="0070C0"/>
                </a:solidFill>
              </a:rPr>
              <a:t>24nd Edition. New York: Saunders, 2012;473-81</a:t>
            </a:r>
            <a:r>
              <a:rPr lang="de-DE" sz="1100" b="1" i="1" dirty="0">
                <a:solidFill>
                  <a:srgbClr val="0070C0"/>
                </a:solidFill>
              </a:rPr>
              <a:t>. </a:t>
            </a:r>
            <a:r>
              <a:rPr lang="fr-FR" sz="1100" b="1" i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57087"/>
            <a:ext cx="6662285" cy="51935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15772" y="4064000"/>
            <a:ext cx="7010400" cy="120468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9943" y="1306286"/>
            <a:ext cx="6633029" cy="4789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solidFill>
                  <a:schemeClr val="tx1"/>
                </a:solidFill>
              </a:rPr>
              <a:t>Tableau II : Etiologies principales </a:t>
            </a:r>
          </a:p>
        </p:txBody>
      </p:sp>
    </p:spTree>
    <p:extLst>
      <p:ext uri="{BB962C8B-B14F-4D97-AF65-F5344CB8AC3E}">
        <p14:creationId xmlns:p14="http://schemas.microsoft.com/office/powerpoint/2010/main" val="23992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214" y="1655337"/>
            <a:ext cx="4765183" cy="463490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En</a:t>
            </a:r>
            <a:r>
              <a:rPr lang="en-US" b="1" u="sng" dirty="0">
                <a:solidFill>
                  <a:srgbClr val="FF0000"/>
                </a:solidFill>
              </a:rPr>
              <a:t> Italie 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De 1996 </a:t>
            </a:r>
            <a:r>
              <a:rPr lang="en-US" dirty="0" err="1"/>
              <a:t>à</a:t>
            </a:r>
            <a:r>
              <a:rPr lang="en-US" dirty="0"/>
              <a:t> 2004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453 patients </a:t>
            </a:r>
            <a:r>
              <a:rPr lang="en-US" dirty="0" err="1"/>
              <a:t>péricardite</a:t>
            </a:r>
            <a:r>
              <a:rPr lang="en-US" dirty="0"/>
              <a:t> </a:t>
            </a:r>
            <a:r>
              <a:rPr lang="en-US" dirty="0" err="1"/>
              <a:t>aigue</a:t>
            </a:r>
            <a:r>
              <a:rPr lang="en-US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(Post-IDM </a:t>
            </a:r>
            <a:r>
              <a:rPr lang="en-US" dirty="0" err="1"/>
              <a:t>exclue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Service de </a:t>
            </a:r>
            <a:r>
              <a:rPr lang="en-US" dirty="0" err="1"/>
              <a:t>cardiologie</a:t>
            </a:r>
            <a:r>
              <a:rPr lang="en-US" dirty="0"/>
              <a:t> / </a:t>
            </a:r>
            <a:r>
              <a:rPr lang="en-US" dirty="0" err="1"/>
              <a:t>Hôpital</a:t>
            </a:r>
            <a:r>
              <a:rPr lang="en-US" dirty="0"/>
              <a:t> Maria Vittoria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568469" y="6534351"/>
            <a:ext cx="4159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>
                <a:solidFill>
                  <a:srgbClr val="1A171C"/>
                </a:solidFill>
                <a:latin typeface="GuardianSansGR-Regular"/>
              </a:rPr>
              <a:t>Imazio</a:t>
            </a:r>
            <a:r>
              <a:rPr lang="fr-FR" sz="1200" b="1" i="1" dirty="0">
                <a:solidFill>
                  <a:srgbClr val="1A171C"/>
                </a:solidFill>
                <a:latin typeface="GuardianSansGR-Regular"/>
              </a:rPr>
              <a:t> M, al. </a:t>
            </a:r>
            <a:r>
              <a:rPr lang="fr-FR" sz="1200" b="1" i="1" dirty="0">
                <a:solidFill>
                  <a:srgbClr val="334A97"/>
                </a:solidFill>
                <a:latin typeface="GuardianSans-RegularIt"/>
              </a:rPr>
              <a:t>Circulation</a:t>
            </a:r>
            <a:r>
              <a:rPr lang="fr-FR" sz="1200" b="1" i="1" dirty="0">
                <a:solidFill>
                  <a:srgbClr val="334A97"/>
                </a:solidFill>
                <a:latin typeface="GuardianSansGR-Regular"/>
              </a:rPr>
              <a:t>. 2007;115(21):2739-2744</a:t>
            </a:r>
            <a:endParaRPr lang="fr-FR" sz="1200" b="1" i="1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886857" y="227241"/>
            <a:ext cx="9245599" cy="1057275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Epidemiologie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des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SN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bacteriennes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95742" y="6048911"/>
            <a:ext cx="697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400" b="1" u="sng" dirty="0"/>
              <a:t>Figure 2 </a:t>
            </a:r>
            <a:r>
              <a:rPr lang="fr-SN" sz="2400" b="1" dirty="0"/>
              <a:t>: Etiologies des péricardites en Europe</a:t>
            </a:r>
            <a:endParaRPr lang="fr-FR" sz="2400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xmlns="" id="{EA7A17ED-0FFD-8C46-9C06-6854C78D6E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579724"/>
              </p:ext>
            </p:extLst>
          </p:nvPr>
        </p:nvGraphicFramePr>
        <p:xfrm>
          <a:off x="5061397" y="1407388"/>
          <a:ext cx="6578600" cy="466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D38C09FD-2C68-B641-BD66-62CF0F2EB0C4}"/>
              </a:ext>
            </a:extLst>
          </p:cNvPr>
          <p:cNvSpPr/>
          <p:nvPr/>
        </p:nvSpPr>
        <p:spPr>
          <a:xfrm>
            <a:off x="8833609" y="4842456"/>
            <a:ext cx="1147518" cy="1206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D38C09FD-2C68-B641-BD66-62CF0F2EB0C4}"/>
              </a:ext>
            </a:extLst>
          </p:cNvPr>
          <p:cNvSpPr/>
          <p:nvPr/>
        </p:nvSpPr>
        <p:spPr>
          <a:xfrm>
            <a:off x="9867803" y="5267459"/>
            <a:ext cx="1362574" cy="7814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3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0776" y="1655337"/>
            <a:ext cx="10959921" cy="43056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En</a:t>
            </a:r>
            <a:r>
              <a:rPr lang="en-US" b="1" u="sng" dirty="0">
                <a:solidFill>
                  <a:srgbClr val="FF0000"/>
                </a:solidFill>
              </a:rPr>
              <a:t> Afrique </a:t>
            </a:r>
            <a:r>
              <a:rPr lang="en-US" b="1" dirty="0"/>
              <a:t>: </a:t>
            </a:r>
            <a:r>
              <a:rPr lang="en-US" b="1" dirty="0" err="1"/>
              <a:t>méta-analyse</a:t>
            </a:r>
            <a:r>
              <a:rPr lang="en-US" b="1" dirty="0"/>
              <a:t> </a:t>
            </a:r>
            <a:r>
              <a:rPr lang="en-US" b="1" dirty="0" err="1"/>
              <a:t>Noubioap</a:t>
            </a:r>
            <a:r>
              <a:rPr lang="en-US" b="1" dirty="0"/>
              <a:t> 2019 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Une </a:t>
            </a:r>
            <a:r>
              <a:rPr lang="en-US" dirty="0" err="1"/>
              <a:t>méta-analyse</a:t>
            </a:r>
            <a:r>
              <a:rPr lang="en-US" dirty="0"/>
              <a:t> </a:t>
            </a:r>
            <a:r>
              <a:rPr lang="en-US" dirty="0" err="1"/>
              <a:t>récente</a:t>
            </a:r>
            <a:r>
              <a:rPr lang="en-US" dirty="0"/>
              <a:t> de </a:t>
            </a:r>
            <a:r>
              <a:rPr lang="fr-FR" b="1" i="1" dirty="0"/>
              <a:t>Jean Jacques </a:t>
            </a:r>
            <a:r>
              <a:rPr lang="fr-FR" b="1" i="1" dirty="0" err="1"/>
              <a:t>Noubiap</a:t>
            </a:r>
            <a:endParaRPr lang="fr-FR" b="1" i="1" dirty="0"/>
          </a:p>
          <a:p>
            <a:pPr marL="0" indent="0">
              <a:lnSpc>
                <a:spcPct val="120000"/>
              </a:lnSpc>
              <a:buNone/>
            </a:pPr>
            <a:r>
              <a:rPr lang="fr-FR" i="1" dirty="0"/>
              <a:t> +</a:t>
            </a:r>
            <a:r>
              <a:rPr lang="fr-FR" b="1" i="1" dirty="0"/>
              <a:t>1512 études </a:t>
            </a:r>
            <a:r>
              <a:rPr lang="fr-FR" i="1" dirty="0"/>
              <a:t>provenant de recherches bibliographiques (1967 - 2017)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i="1" dirty="0"/>
              <a:t>         + </a:t>
            </a:r>
            <a:r>
              <a:rPr lang="fr-FR" b="1" i="1" dirty="0">
                <a:solidFill>
                  <a:srgbClr val="FF0000"/>
                </a:solidFill>
              </a:rPr>
              <a:t>36 études retenues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i="1" dirty="0"/>
              <a:t> parmi lesquelles 9 portant sur les étiologies de atteintes péricardiques  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886857" y="227241"/>
            <a:ext cx="9245599" cy="1057275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Epidemiologie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des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SN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bacteriennes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783392" y="6550223"/>
            <a:ext cx="4159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Noubiap</a:t>
            </a:r>
            <a:r>
              <a:rPr lang="fr-FR" sz="1400" b="1" i="1" dirty="0"/>
              <a:t> JJ, et al. </a:t>
            </a:r>
            <a:r>
              <a:rPr lang="fr-FR" sz="1400" b="1" i="1" dirty="0" err="1">
                <a:solidFill>
                  <a:srgbClr val="0070C0"/>
                </a:solidFill>
              </a:rPr>
              <a:t>Heart</a:t>
            </a:r>
            <a:r>
              <a:rPr lang="fr-FR" sz="1400" b="1" i="1" dirty="0">
                <a:solidFill>
                  <a:srgbClr val="0070C0"/>
                </a:solidFill>
              </a:rPr>
              <a:t> 2019;105:180–188 </a:t>
            </a:r>
          </a:p>
        </p:txBody>
      </p:sp>
    </p:spTree>
    <p:extLst>
      <p:ext uri="{BB962C8B-B14F-4D97-AF65-F5344CB8AC3E}">
        <p14:creationId xmlns:p14="http://schemas.microsoft.com/office/powerpoint/2010/main" val="27953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214" y="1655337"/>
            <a:ext cx="1172161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En</a:t>
            </a:r>
            <a:r>
              <a:rPr lang="en-US" b="1" u="sng" dirty="0">
                <a:solidFill>
                  <a:srgbClr val="FF0000"/>
                </a:solidFill>
              </a:rPr>
              <a:t> Afrique </a:t>
            </a:r>
            <a:r>
              <a:rPr lang="en-US" b="1" dirty="0"/>
              <a:t>: </a:t>
            </a:r>
            <a:r>
              <a:rPr lang="en-US" b="1" dirty="0" err="1"/>
              <a:t>méta-analyse</a:t>
            </a:r>
            <a:r>
              <a:rPr lang="en-US" b="1" dirty="0"/>
              <a:t> </a:t>
            </a:r>
            <a:r>
              <a:rPr lang="en-US" b="1" dirty="0" err="1"/>
              <a:t>Noubiap</a:t>
            </a:r>
            <a:r>
              <a:rPr lang="en-US" b="1" dirty="0"/>
              <a:t> 2019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Petits </a:t>
            </a:r>
            <a:r>
              <a:rPr lang="en-US" b="1" dirty="0" err="1"/>
              <a:t>échantillons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err="1"/>
              <a:t>moins</a:t>
            </a:r>
            <a:r>
              <a:rPr lang="en-US" dirty="0"/>
              <a:t> de 100 participants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Peu</a:t>
            </a:r>
            <a:r>
              <a:rPr lang="en-US" dirty="0"/>
              <a:t> </a:t>
            </a:r>
            <a:r>
              <a:rPr lang="en-US" dirty="0" err="1"/>
              <a:t>décrivait</a:t>
            </a:r>
            <a:r>
              <a:rPr lang="en-US" dirty="0"/>
              <a:t> les </a:t>
            </a:r>
            <a:r>
              <a:rPr lang="en-US" b="1" dirty="0" err="1"/>
              <a:t>méthodes</a:t>
            </a:r>
            <a:r>
              <a:rPr lang="en-US" b="1" dirty="0"/>
              <a:t> et </a:t>
            </a:r>
            <a:r>
              <a:rPr lang="en-US" b="1" dirty="0" err="1"/>
              <a:t>outils</a:t>
            </a:r>
            <a:r>
              <a:rPr lang="en-US" b="1" dirty="0"/>
              <a:t> </a:t>
            </a:r>
            <a:r>
              <a:rPr lang="en-US" b="1" dirty="0" err="1"/>
              <a:t>diagnostiques</a:t>
            </a:r>
            <a:r>
              <a:rPr lang="en-US" b="1" dirty="0"/>
              <a:t>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La plus </a:t>
            </a:r>
            <a:r>
              <a:rPr lang="en-US" b="1" dirty="0" err="1"/>
              <a:t>ancienne</a:t>
            </a:r>
            <a:r>
              <a:rPr lang="en-US" b="1" dirty="0"/>
              <a:t> </a:t>
            </a:r>
            <a:r>
              <a:rPr lang="en-US" dirty="0" smtClean="0"/>
              <a:t>: </a:t>
            </a:r>
            <a:r>
              <a:rPr lang="en-US" dirty="0"/>
              <a:t>Zimbabwe /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collectées</a:t>
            </a:r>
            <a:r>
              <a:rPr lang="en-US" dirty="0"/>
              <a:t> entre 1967 et 1971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86857" y="227241"/>
            <a:ext cx="9245599" cy="10572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Epidemiologie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des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SN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bacteriennes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47786" y="6550223"/>
            <a:ext cx="4159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Noubiap</a:t>
            </a:r>
            <a:r>
              <a:rPr lang="fr-FR" sz="1400" b="1" i="1" dirty="0"/>
              <a:t> JJ, et al. </a:t>
            </a:r>
            <a:r>
              <a:rPr lang="fr-FR" sz="1400" b="1" i="1" dirty="0" err="1">
                <a:solidFill>
                  <a:srgbClr val="0070C0"/>
                </a:solidFill>
              </a:rPr>
              <a:t>Heart</a:t>
            </a:r>
            <a:r>
              <a:rPr lang="fr-FR" sz="1400" b="1" i="1" dirty="0">
                <a:solidFill>
                  <a:srgbClr val="0070C0"/>
                </a:solidFill>
              </a:rPr>
              <a:t> 2019;105:180–188 </a:t>
            </a:r>
          </a:p>
        </p:txBody>
      </p:sp>
    </p:spTree>
    <p:extLst>
      <p:ext uri="{BB962C8B-B14F-4D97-AF65-F5344CB8AC3E}">
        <p14:creationId xmlns:p14="http://schemas.microsoft.com/office/powerpoint/2010/main" val="1122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1059" y="1551008"/>
            <a:ext cx="11679290" cy="520928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En</a:t>
            </a:r>
            <a:r>
              <a:rPr lang="en-US" b="1" u="sng" dirty="0">
                <a:solidFill>
                  <a:srgbClr val="FF0000"/>
                </a:solidFill>
              </a:rPr>
              <a:t> Afrique </a:t>
            </a:r>
            <a:r>
              <a:rPr lang="en-US" b="1" dirty="0"/>
              <a:t>: </a:t>
            </a:r>
            <a:r>
              <a:rPr lang="en-US" b="1" dirty="0" err="1"/>
              <a:t>méta-analyse</a:t>
            </a:r>
            <a:r>
              <a:rPr lang="en-US" b="1" dirty="0"/>
              <a:t> </a:t>
            </a:r>
            <a:r>
              <a:rPr lang="en-US" b="1" dirty="0" err="1"/>
              <a:t>Noubiap</a:t>
            </a:r>
            <a:r>
              <a:rPr lang="en-US" b="1" dirty="0"/>
              <a:t> </a:t>
            </a:r>
            <a:r>
              <a:rPr lang="en-US" b="1" dirty="0" smtClean="0"/>
              <a:t>2019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 err="1"/>
              <a:t>Tuberculose</a:t>
            </a:r>
            <a:r>
              <a:rPr lang="en-US" dirty="0"/>
              <a:t> : 1ère cause de </a:t>
            </a:r>
            <a:r>
              <a:rPr lang="en-US" dirty="0" err="1"/>
              <a:t>péricardite</a:t>
            </a:r>
            <a:r>
              <a:rPr lang="en-US" dirty="0"/>
              <a:t> (VIH+ et non VIH) </a:t>
            </a:r>
            <a:r>
              <a:rPr lang="en-US" dirty="0" err="1"/>
              <a:t>dont</a:t>
            </a:r>
            <a:r>
              <a:rPr lang="en-US" dirty="0"/>
              <a:t> :</a:t>
            </a:r>
          </a:p>
          <a:p>
            <a:pPr algn="ctr">
              <a:lnSpc>
                <a:spcPct val="120000"/>
              </a:lnSpc>
              <a:buFontTx/>
              <a:buChar char="-"/>
            </a:pPr>
            <a:r>
              <a:rPr lang="en-US" b="1" dirty="0"/>
              <a:t>79,5% </a:t>
            </a:r>
            <a:r>
              <a:rPr lang="en-US" dirty="0"/>
              <a:t>avec </a:t>
            </a:r>
            <a:r>
              <a:rPr lang="en-US" dirty="0" err="1"/>
              <a:t>épanchement</a:t>
            </a:r>
            <a:r>
              <a:rPr lang="en-US" dirty="0"/>
              <a:t> </a:t>
            </a:r>
          </a:p>
          <a:p>
            <a:pPr algn="ctr">
              <a:lnSpc>
                <a:spcPct val="120000"/>
              </a:lnSpc>
              <a:buFontTx/>
              <a:buChar char="-"/>
            </a:pPr>
            <a:r>
              <a:rPr lang="en-US" b="1" dirty="0"/>
              <a:t>15,1% </a:t>
            </a:r>
            <a:r>
              <a:rPr lang="en-US" dirty="0"/>
              <a:t>avec constriction </a:t>
            </a:r>
          </a:p>
          <a:p>
            <a:pPr algn="ctr">
              <a:lnSpc>
                <a:spcPct val="120000"/>
              </a:lnSpc>
              <a:buFontTx/>
              <a:buChar char="-"/>
            </a:pPr>
            <a:r>
              <a:rPr lang="en-US" b="1" dirty="0"/>
              <a:t>13% </a:t>
            </a:r>
            <a:r>
              <a:rPr lang="en-US" dirty="0"/>
              <a:t>avec myopéricardite </a:t>
            </a:r>
          </a:p>
          <a:p>
            <a:pPr algn="ctr">
              <a:lnSpc>
                <a:spcPct val="120000"/>
              </a:lnSpc>
              <a:buFontTx/>
              <a:buChar char="-"/>
            </a:pPr>
            <a:r>
              <a:rPr lang="en-US" b="1" dirty="0"/>
              <a:t>+ de 20% </a:t>
            </a:r>
            <a:r>
              <a:rPr lang="en-US" dirty="0"/>
              <a:t>de</a:t>
            </a:r>
            <a:r>
              <a:rPr lang="en-US" b="1" dirty="0"/>
              <a:t> </a:t>
            </a:r>
            <a:r>
              <a:rPr lang="en-US" dirty="0" err="1"/>
              <a:t>tamponnade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</a:pPr>
            <a:r>
              <a:rPr lang="fr-FR" dirty="0"/>
              <a:t>Mortalité plus élevée pour péricardite tuberculeuse et plus particulièrement si </a:t>
            </a:r>
            <a:r>
              <a:rPr lang="fr-FR" dirty="0" err="1"/>
              <a:t>co-infection</a:t>
            </a:r>
            <a:r>
              <a:rPr lang="fr-FR" dirty="0"/>
              <a:t> VIH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86857" y="227241"/>
            <a:ext cx="9245599" cy="10572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Epidemiologie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des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SN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bacteriennes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60665" y="6550223"/>
            <a:ext cx="4159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Noubiap</a:t>
            </a:r>
            <a:r>
              <a:rPr lang="fr-FR" sz="1400" b="1" i="1" dirty="0"/>
              <a:t> JJ, et al. </a:t>
            </a:r>
            <a:r>
              <a:rPr lang="fr-FR" sz="1400" b="1" i="1" dirty="0" err="1">
                <a:solidFill>
                  <a:srgbClr val="0070C0"/>
                </a:solidFill>
              </a:rPr>
              <a:t>Heart</a:t>
            </a:r>
            <a:r>
              <a:rPr lang="fr-FR" sz="1400" b="1" i="1" dirty="0">
                <a:solidFill>
                  <a:srgbClr val="0070C0"/>
                </a:solidFill>
              </a:rPr>
              <a:t> 2019;105:180–188 </a:t>
            </a:r>
          </a:p>
        </p:txBody>
      </p:sp>
    </p:spTree>
    <p:extLst>
      <p:ext uri="{BB962C8B-B14F-4D97-AF65-F5344CB8AC3E}">
        <p14:creationId xmlns:p14="http://schemas.microsoft.com/office/powerpoint/2010/main" val="40501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214" y="1655337"/>
            <a:ext cx="1172161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En</a:t>
            </a:r>
            <a:r>
              <a:rPr lang="en-US" b="1" u="sng" dirty="0">
                <a:solidFill>
                  <a:srgbClr val="FF0000"/>
                </a:solidFill>
              </a:rPr>
              <a:t> Afrique </a:t>
            </a:r>
            <a:r>
              <a:rPr lang="en-US" b="1" dirty="0"/>
              <a:t>: </a:t>
            </a:r>
            <a:r>
              <a:rPr lang="en-US" b="1" dirty="0" err="1"/>
              <a:t>méta-analyse</a:t>
            </a:r>
            <a:r>
              <a:rPr lang="en-US" b="1" dirty="0"/>
              <a:t> </a:t>
            </a:r>
            <a:r>
              <a:rPr lang="en-US" b="1" dirty="0" err="1"/>
              <a:t>Noubiap</a:t>
            </a:r>
            <a:r>
              <a:rPr lang="en-US" b="1" dirty="0"/>
              <a:t> 2019 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u="sng" dirty="0">
                <a:solidFill>
                  <a:srgbClr val="002060"/>
                </a:solidFill>
              </a:rPr>
              <a:t>Afrique du Sud :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La plus </a:t>
            </a:r>
            <a:r>
              <a:rPr lang="en-US" dirty="0" err="1"/>
              <a:t>grande</a:t>
            </a:r>
            <a:r>
              <a:rPr lang="en-US" dirty="0"/>
              <a:t> étude : Centre </a:t>
            </a:r>
            <a:r>
              <a:rPr lang="en-US" dirty="0" err="1"/>
              <a:t>hospitalier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233 patients </a:t>
            </a:r>
            <a:r>
              <a:rPr lang="en-US" dirty="0" err="1"/>
              <a:t>porteurs</a:t>
            </a:r>
            <a:r>
              <a:rPr lang="en-US" dirty="0"/>
              <a:t> </a:t>
            </a:r>
            <a:r>
              <a:rPr lang="en-US" dirty="0" err="1"/>
              <a:t>d’épanchement</a:t>
            </a:r>
            <a:r>
              <a:rPr lang="en-US" dirty="0"/>
              <a:t> péricardique de </a:t>
            </a:r>
            <a:r>
              <a:rPr lang="en-US" dirty="0" err="1"/>
              <a:t>grande</a:t>
            </a:r>
            <a:r>
              <a:rPr lang="en-US" dirty="0"/>
              <a:t> abondance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 Environ 36.1% VIH </a:t>
            </a:r>
            <a:r>
              <a:rPr lang="en-US" sz="2800" dirty="0" err="1"/>
              <a:t>positif</a:t>
            </a:r>
            <a:r>
              <a:rPr lang="en-US" sz="2800" dirty="0"/>
              <a:t>,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Cause la plus </a:t>
            </a:r>
            <a:r>
              <a:rPr lang="en-US" sz="2800" dirty="0" err="1"/>
              <a:t>fréquente</a:t>
            </a:r>
            <a:r>
              <a:rPr lang="en-US" sz="2800" dirty="0"/>
              <a:t> : </a:t>
            </a:r>
            <a:r>
              <a:rPr lang="en-US" sz="2800" dirty="0" err="1"/>
              <a:t>tuberculose</a:t>
            </a:r>
            <a:r>
              <a:rPr lang="en-US" sz="2800" dirty="0"/>
              <a:t> (69.5%),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Causes </a:t>
            </a:r>
            <a:r>
              <a:rPr lang="en-US" sz="2800" dirty="0" err="1"/>
              <a:t>néoplasiques</a:t>
            </a:r>
            <a:r>
              <a:rPr lang="en-US" sz="2800" dirty="0"/>
              <a:t> (9.4%).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86857" y="227241"/>
            <a:ext cx="9245599" cy="10572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Epidemiologie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des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SN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bacteriennes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78653" y="6550223"/>
            <a:ext cx="4159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err="1"/>
              <a:t>Noubiap</a:t>
            </a:r>
            <a:r>
              <a:rPr lang="fr-FR" sz="1400" b="1" i="1"/>
              <a:t> JJ, et al. </a:t>
            </a:r>
            <a:r>
              <a:rPr lang="fr-FR" sz="1400" b="1" i="1" err="1">
                <a:solidFill>
                  <a:srgbClr val="0070C0"/>
                </a:solidFill>
              </a:rPr>
              <a:t>Heart</a:t>
            </a:r>
            <a:r>
              <a:rPr lang="fr-FR" sz="1400" b="1" i="1">
                <a:solidFill>
                  <a:srgbClr val="0070C0"/>
                </a:solidFill>
              </a:rPr>
              <a:t> 2019;105:180–188 </a:t>
            </a:r>
          </a:p>
        </p:txBody>
      </p:sp>
    </p:spTree>
    <p:extLst>
      <p:ext uri="{BB962C8B-B14F-4D97-AF65-F5344CB8AC3E}">
        <p14:creationId xmlns:p14="http://schemas.microsoft.com/office/powerpoint/2010/main" val="41290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214" y="1655337"/>
            <a:ext cx="11799330" cy="479718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En</a:t>
            </a:r>
            <a:r>
              <a:rPr lang="en-US" b="1" u="sng" dirty="0">
                <a:solidFill>
                  <a:srgbClr val="FF0000"/>
                </a:solidFill>
              </a:rPr>
              <a:t> Afrique </a:t>
            </a:r>
            <a:r>
              <a:rPr lang="en-US" b="1" dirty="0"/>
              <a:t>: </a:t>
            </a:r>
            <a:r>
              <a:rPr lang="en-US" b="1" dirty="0" err="1"/>
              <a:t>méta-analyse</a:t>
            </a:r>
            <a:r>
              <a:rPr lang="en-US" b="1" dirty="0"/>
              <a:t> </a:t>
            </a:r>
            <a:r>
              <a:rPr lang="en-US" b="1" dirty="0" err="1"/>
              <a:t>Noubiap</a:t>
            </a:r>
            <a:r>
              <a:rPr lang="en-US" b="1" dirty="0"/>
              <a:t> 2019 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            </a:t>
            </a:r>
            <a:r>
              <a:rPr lang="en-US" b="1" u="sng" dirty="0" err="1">
                <a:solidFill>
                  <a:srgbClr val="002060"/>
                </a:solidFill>
              </a:rPr>
              <a:t>Tanzanie</a:t>
            </a:r>
            <a:r>
              <a:rPr lang="en-US" b="1" u="sng" dirty="0">
                <a:solidFill>
                  <a:srgbClr val="002060"/>
                </a:solidFill>
              </a:rPr>
              <a:t> (1)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Cohorte</a:t>
            </a:r>
            <a:r>
              <a:rPr lang="en-US" dirty="0"/>
              <a:t> </a:t>
            </a:r>
            <a:r>
              <a:rPr lang="en-US" b="1" dirty="0"/>
              <a:t>prospective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patients admis pour </a:t>
            </a:r>
            <a:r>
              <a:rPr lang="en-US" b="1" dirty="0" err="1"/>
              <a:t>épanchement</a:t>
            </a:r>
            <a:r>
              <a:rPr lang="en-US" b="1" dirty="0"/>
              <a:t> péricardique de </a:t>
            </a:r>
            <a:r>
              <a:rPr lang="en-US" b="1" dirty="0" err="1"/>
              <a:t>grande</a:t>
            </a:r>
            <a:r>
              <a:rPr lang="en-US" b="1" dirty="0"/>
              <a:t> abondance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b="1" dirty="0" err="1"/>
              <a:t>Outils</a:t>
            </a:r>
            <a:r>
              <a:rPr lang="en-US" b="1" dirty="0"/>
              <a:t> </a:t>
            </a:r>
            <a:r>
              <a:rPr lang="en-US" b="1" dirty="0" err="1"/>
              <a:t>diagnostiques</a:t>
            </a:r>
            <a:r>
              <a:rPr lang="en-US" b="1" dirty="0"/>
              <a:t> </a:t>
            </a:r>
            <a:r>
              <a:rPr lang="en-US" dirty="0"/>
              <a:t>: ETT, </a:t>
            </a:r>
            <a:r>
              <a:rPr lang="fr-FR" dirty="0"/>
              <a:t>biopsie</a:t>
            </a:r>
            <a:r>
              <a:rPr lang="en-US" dirty="0"/>
              <a:t> péricardique + </a:t>
            </a:r>
            <a:r>
              <a:rPr lang="en-US" dirty="0" err="1"/>
              <a:t>anapath</a:t>
            </a:r>
            <a:r>
              <a:rPr lang="en-US" dirty="0"/>
              <a:t>, drainage péricardique +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liquide</a:t>
            </a:r>
            <a:r>
              <a:rPr lang="en-US" dirty="0"/>
              <a:t>, </a:t>
            </a:r>
            <a:r>
              <a:rPr lang="fr-FR" dirty="0"/>
              <a:t>suivi</a:t>
            </a:r>
            <a:r>
              <a:rPr lang="en-US" dirty="0"/>
              <a:t> </a:t>
            </a:r>
            <a:r>
              <a:rPr lang="en-US" dirty="0" err="1"/>
              <a:t>clinique</a:t>
            </a:r>
            <a:r>
              <a:rPr lang="en-US" dirty="0"/>
              <a:t> et </a:t>
            </a:r>
            <a:r>
              <a:rPr lang="en-US" dirty="0" err="1"/>
              <a:t>échocardiographique</a:t>
            </a:r>
            <a:r>
              <a:rPr lang="en-US" dirty="0"/>
              <a:t>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86857" y="227241"/>
            <a:ext cx="9245599" cy="10572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Epidemiologie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des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SN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bacteriennes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22028" y="6563303"/>
            <a:ext cx="4159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Noubiap</a:t>
            </a:r>
            <a:r>
              <a:rPr lang="fr-FR" sz="1400" b="1" i="1" dirty="0"/>
              <a:t> JJ, et al. </a:t>
            </a:r>
            <a:r>
              <a:rPr lang="fr-FR" sz="1400" b="1" i="1" dirty="0" err="1">
                <a:solidFill>
                  <a:srgbClr val="0070C0"/>
                </a:solidFill>
              </a:rPr>
              <a:t>Heart</a:t>
            </a:r>
            <a:r>
              <a:rPr lang="fr-FR" sz="1400" b="1" i="1" dirty="0">
                <a:solidFill>
                  <a:srgbClr val="0070C0"/>
                </a:solidFill>
              </a:rPr>
              <a:t> 2019;105:180–188 </a:t>
            </a:r>
          </a:p>
        </p:txBody>
      </p:sp>
    </p:spTree>
    <p:extLst>
      <p:ext uri="{BB962C8B-B14F-4D97-AF65-F5344CB8AC3E}">
        <p14:creationId xmlns:p14="http://schemas.microsoft.com/office/powerpoint/2010/main" val="27837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214" y="1655337"/>
            <a:ext cx="11799330" cy="479718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En</a:t>
            </a:r>
            <a:r>
              <a:rPr lang="en-US" b="1" u="sng" dirty="0">
                <a:solidFill>
                  <a:srgbClr val="FF0000"/>
                </a:solidFill>
              </a:rPr>
              <a:t> Afrique </a:t>
            </a:r>
            <a:r>
              <a:rPr lang="en-US" b="1" dirty="0"/>
              <a:t>: </a:t>
            </a:r>
            <a:r>
              <a:rPr lang="en-US" b="1" dirty="0" err="1"/>
              <a:t>méta-analyse</a:t>
            </a:r>
            <a:r>
              <a:rPr lang="en-US" b="1" dirty="0"/>
              <a:t> </a:t>
            </a:r>
            <a:r>
              <a:rPr lang="en-US" b="1" dirty="0" err="1"/>
              <a:t>Noubiap</a:t>
            </a:r>
            <a:r>
              <a:rPr lang="en-US" b="1" dirty="0"/>
              <a:t> 2019 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            </a:t>
            </a:r>
            <a:r>
              <a:rPr lang="en-US" b="1" u="sng" dirty="0" err="1">
                <a:solidFill>
                  <a:srgbClr val="002060"/>
                </a:solidFill>
              </a:rPr>
              <a:t>Tanzanie</a:t>
            </a:r>
            <a:r>
              <a:rPr lang="en-US" b="1" u="sng" dirty="0">
                <a:solidFill>
                  <a:srgbClr val="002060"/>
                </a:solidFill>
              </a:rPr>
              <a:t> (2)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b="1" dirty="0" err="1"/>
              <a:t>Résultats</a:t>
            </a:r>
            <a:r>
              <a:rPr lang="en-US" b="1" dirty="0"/>
              <a:t> 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*28 patients : 19 VIH 1 </a:t>
            </a:r>
            <a:r>
              <a:rPr lang="en-US" dirty="0" err="1"/>
              <a:t>positif</a:t>
            </a:r>
            <a:r>
              <a:rPr lang="en-US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 *22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bénéficié</a:t>
            </a:r>
            <a:r>
              <a:rPr lang="en-US" dirty="0"/>
              <a:t> d’un diagnostic </a:t>
            </a:r>
            <a:r>
              <a:rPr lang="en-US" dirty="0" err="1"/>
              <a:t>invasif</a:t>
            </a:r>
            <a:r>
              <a:rPr lang="en-US" dirty="0"/>
              <a:t>  : </a:t>
            </a:r>
            <a:r>
              <a:rPr lang="en-US" b="1" dirty="0"/>
              <a:t>18 </a:t>
            </a:r>
            <a:r>
              <a:rPr lang="en-US" b="1" dirty="0" err="1"/>
              <a:t>d’origine</a:t>
            </a:r>
            <a:r>
              <a:rPr lang="en-US" b="1" dirty="0"/>
              <a:t> </a:t>
            </a:r>
            <a:r>
              <a:rPr lang="en-US" b="1" dirty="0" err="1"/>
              <a:t>tuberculeuse</a:t>
            </a:r>
            <a:r>
              <a:rPr lang="en-US" b="1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                                                                                   (14/14 VIH+ et 4/8 VIH-)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      *18/19 VIH+ : forte </a:t>
            </a:r>
            <a:r>
              <a:rPr lang="en-US" dirty="0" err="1"/>
              <a:t>réaction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l’IDRt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            *</a:t>
            </a:r>
            <a:r>
              <a:rPr lang="en-US" i="1" dirty="0"/>
              <a:t>Evolution </a:t>
            </a:r>
            <a:r>
              <a:rPr lang="en-US" i="1" dirty="0" err="1"/>
              <a:t>à</a:t>
            </a:r>
            <a:r>
              <a:rPr lang="en-US" i="1" dirty="0"/>
              <a:t> court </a:t>
            </a:r>
            <a:r>
              <a:rPr lang="en-US" i="1" dirty="0" err="1"/>
              <a:t>terme</a:t>
            </a:r>
            <a:r>
              <a:rPr lang="en-US" i="1" dirty="0"/>
              <a:t> </a:t>
            </a:r>
            <a:r>
              <a:rPr lang="en-US" dirty="0"/>
              <a:t>: </a:t>
            </a:r>
            <a:r>
              <a:rPr lang="en-US" dirty="0" err="1"/>
              <a:t>similaire</a:t>
            </a:r>
            <a:r>
              <a:rPr lang="en-US" dirty="0"/>
              <a:t> dans les 2 </a:t>
            </a:r>
            <a:r>
              <a:rPr lang="en-US" dirty="0" err="1"/>
              <a:t>groupes</a:t>
            </a:r>
            <a:r>
              <a:rPr lang="en-US" dirty="0"/>
              <a:t>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86857" y="227241"/>
            <a:ext cx="9245599" cy="10572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Epidemiologie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des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SN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bacteriennes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73543" y="6550425"/>
            <a:ext cx="4159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err="1"/>
              <a:t>Noubiap</a:t>
            </a:r>
            <a:r>
              <a:rPr lang="fr-FR" sz="1400" b="1" i="1"/>
              <a:t> JJ, et al. </a:t>
            </a:r>
            <a:r>
              <a:rPr lang="fr-FR" sz="1400" b="1" i="1" err="1">
                <a:solidFill>
                  <a:srgbClr val="0070C0"/>
                </a:solidFill>
              </a:rPr>
              <a:t>Heart</a:t>
            </a:r>
            <a:r>
              <a:rPr lang="fr-FR" sz="1400" b="1" i="1">
                <a:solidFill>
                  <a:srgbClr val="0070C0"/>
                </a:solidFill>
              </a:rPr>
              <a:t> 2019;105:180–188 </a:t>
            </a:r>
          </a:p>
        </p:txBody>
      </p:sp>
    </p:spTree>
    <p:extLst>
      <p:ext uri="{BB962C8B-B14F-4D97-AF65-F5344CB8AC3E}">
        <p14:creationId xmlns:p14="http://schemas.microsoft.com/office/powerpoint/2010/main" val="1567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46129" y="1963538"/>
            <a:ext cx="2350128" cy="279544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u="sng" dirty="0" err="1" smtClean="0"/>
              <a:t>Différentes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études</a:t>
            </a:r>
            <a:r>
              <a:rPr lang="en-US" b="1" u="sng" dirty="0" smtClean="0"/>
              <a:t> de la </a:t>
            </a:r>
            <a:r>
              <a:rPr lang="en-US" b="1" u="sng" dirty="0" err="1" smtClean="0"/>
              <a:t>méta-analyse</a:t>
            </a:r>
            <a:r>
              <a:rPr lang="en-US" b="1" u="sng" dirty="0" smtClean="0"/>
              <a:t> de </a:t>
            </a:r>
            <a:r>
              <a:rPr lang="en-US" b="1" u="sng" dirty="0" err="1" smtClean="0"/>
              <a:t>Noubiap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en</a:t>
            </a:r>
            <a:r>
              <a:rPr lang="en-US" b="1" u="sng" dirty="0" smtClean="0"/>
              <a:t> </a:t>
            </a:r>
            <a:r>
              <a:rPr lang="en-US" b="1" u="sng" dirty="0" err="1"/>
              <a:t>Afrique</a:t>
            </a:r>
            <a:endParaRPr lang="en-US" b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8735888" y="6567313"/>
            <a:ext cx="4159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Noubiap</a:t>
            </a:r>
            <a:r>
              <a:rPr lang="fr-FR" sz="1400" b="1" i="1" dirty="0"/>
              <a:t> JJ, et al. </a:t>
            </a:r>
            <a:r>
              <a:rPr lang="fr-FR" sz="1400" b="1" i="1" dirty="0" err="1">
                <a:solidFill>
                  <a:srgbClr val="0070C0"/>
                </a:solidFill>
              </a:rPr>
              <a:t>Heart</a:t>
            </a:r>
            <a:r>
              <a:rPr lang="fr-FR" sz="1400" b="1" i="1" dirty="0">
                <a:solidFill>
                  <a:srgbClr val="0070C0"/>
                </a:solidFill>
              </a:rPr>
              <a:t> 2019;105:180–188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1" t="479" r="42443" b="-479"/>
          <a:stretch/>
        </p:blipFill>
        <p:spPr>
          <a:xfrm rot="5400000">
            <a:off x="-907980" y="1055080"/>
            <a:ext cx="6490292" cy="46123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21189" y="1091855"/>
            <a:ext cx="5922814" cy="497267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328999" y="-2116867"/>
            <a:ext cx="500910" cy="4966393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2177142" y="2911316"/>
            <a:ext cx="1785258" cy="449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177142" y="1561487"/>
            <a:ext cx="1785258" cy="449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177142" y="613829"/>
            <a:ext cx="1785258" cy="449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177142" y="4381488"/>
            <a:ext cx="1785258" cy="449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177142" y="5745831"/>
            <a:ext cx="1785258" cy="44994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579454" y="5744005"/>
            <a:ext cx="1785258" cy="44994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9579454" y="1561487"/>
            <a:ext cx="1785258" cy="44994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177142" y="3825716"/>
            <a:ext cx="1785258" cy="44994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9470877" y="3386997"/>
            <a:ext cx="1785258" cy="449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579454" y="546191"/>
            <a:ext cx="1785258" cy="449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464593" y="4728709"/>
            <a:ext cx="1785258" cy="449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1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214" y="1655337"/>
            <a:ext cx="476518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>
                <a:solidFill>
                  <a:srgbClr val="FF0000"/>
                </a:solidFill>
              </a:rPr>
              <a:t>Au </a:t>
            </a:r>
            <a:r>
              <a:rPr lang="en-US" b="1" u="sng" dirty="0" err="1" smtClean="0">
                <a:solidFill>
                  <a:srgbClr val="FF0000"/>
                </a:solidFill>
              </a:rPr>
              <a:t>Sénégal</a:t>
            </a: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2000, </a:t>
            </a:r>
            <a:r>
              <a:rPr lang="en-US" b="1" i="1" dirty="0"/>
              <a:t>Ndiaye RAM</a:t>
            </a:r>
            <a:r>
              <a:rPr lang="en-US" dirty="0"/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u="sng" dirty="0" err="1"/>
              <a:t>Péricardites</a:t>
            </a:r>
            <a:r>
              <a:rPr lang="en-US" u="sng" dirty="0"/>
              <a:t> </a:t>
            </a:r>
            <a:r>
              <a:rPr lang="en-US" u="sng" dirty="0" err="1"/>
              <a:t>à</a:t>
            </a:r>
            <a:r>
              <a:rPr lang="en-US" u="sng" dirty="0"/>
              <a:t> </a:t>
            </a:r>
            <a:r>
              <a:rPr lang="en-US" u="sng" dirty="0" err="1"/>
              <a:t>propos</a:t>
            </a:r>
            <a:r>
              <a:rPr lang="en-US" u="sng" dirty="0"/>
              <a:t> de 52 </a:t>
            </a:r>
            <a:r>
              <a:rPr lang="en-US" u="sng" dirty="0" err="1"/>
              <a:t>cas</a:t>
            </a:r>
            <a:r>
              <a:rPr lang="en-US" u="sng" dirty="0"/>
              <a:t> </a:t>
            </a:r>
            <a:r>
              <a:rPr lang="en-US" dirty="0"/>
              <a:t>(</a:t>
            </a:r>
            <a:r>
              <a:rPr lang="en-US" dirty="0" err="1"/>
              <a:t>Hôpital</a:t>
            </a:r>
            <a:r>
              <a:rPr lang="en-US" dirty="0"/>
              <a:t> Principal de Dakar)</a:t>
            </a:r>
          </a:p>
        </p:txBody>
      </p:sp>
      <p:sp>
        <p:nvSpPr>
          <p:cNvPr id="6" name="Rectangle 5"/>
          <p:cNvSpPr/>
          <p:nvPr/>
        </p:nvSpPr>
        <p:spPr>
          <a:xfrm>
            <a:off x="8695385" y="6560263"/>
            <a:ext cx="32690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i="1" dirty="0">
                <a:solidFill>
                  <a:srgbClr val="1A171C"/>
                </a:solidFill>
                <a:latin typeface="GuardianSansGR-Regular"/>
              </a:rPr>
              <a:t>Ndiaye RAM. </a:t>
            </a:r>
            <a:r>
              <a:rPr lang="fr-FR" sz="1000" b="1" i="1" dirty="0">
                <a:solidFill>
                  <a:srgbClr val="0070C0"/>
                </a:solidFill>
                <a:latin typeface="GuardianSansGR-Regular"/>
              </a:rPr>
              <a:t>Thèse Med, Dakar, UCAD, 2000; N°87</a:t>
            </a:r>
            <a:endParaRPr lang="fr-FR" sz="2400" b="1" i="1" dirty="0">
              <a:solidFill>
                <a:srgbClr val="0070C0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86857" y="227241"/>
            <a:ext cx="9245599" cy="10572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Epidemiologie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des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SN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bacteriennes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78439" y="1602911"/>
            <a:ext cx="6657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400" b="1" u="sng"/>
              <a:t>Tableau VI </a:t>
            </a:r>
            <a:r>
              <a:rPr lang="fr-SN" sz="2400" b="1"/>
              <a:t>: Fréquences des diverses étiologies des péricardites aiguës à HPD (Dakar)</a:t>
            </a:r>
            <a:endParaRPr lang="fr-FR" sz="2400" b="1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25351" r="10954" b="41408"/>
          <a:stretch/>
        </p:blipFill>
        <p:spPr>
          <a:xfrm>
            <a:off x="5218203" y="2333276"/>
            <a:ext cx="6973797" cy="4162591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5330727" y="2975422"/>
            <a:ext cx="6052458" cy="3473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5304970" y="3580327"/>
            <a:ext cx="6052458" cy="33988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3731" y="2054225"/>
            <a:ext cx="1126453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fr-FR" dirty="0"/>
              <a:t>Affection fréquente surtout avec l’avènement du VIH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fr-FR" dirty="0"/>
              <a:t>Grave par ses complications : </a:t>
            </a:r>
            <a:r>
              <a:rPr lang="fr-FR" sz="2400" dirty="0"/>
              <a:t>tamponnade, péricardite chronique</a:t>
            </a:r>
            <a:endParaRPr lang="fr-FR" dirty="0"/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fr-FR" dirty="0"/>
              <a:t>Etiologies multiples (tuberculose ++)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fr-FR" dirty="0"/>
              <a:t>Pronostic amélioré par le traitement de la cause.</a:t>
            </a:r>
          </a:p>
          <a:p>
            <a:pPr marL="0" indent="0">
              <a:lnSpc>
                <a:spcPct val="120000"/>
              </a:lnSpc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37459" y="452437"/>
            <a:ext cx="7117080" cy="1057275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PROBLEMATIQUE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965" y="2328702"/>
            <a:ext cx="6962775" cy="42291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214" y="1655337"/>
            <a:ext cx="476518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>
                <a:solidFill>
                  <a:srgbClr val="FF0000"/>
                </a:solidFill>
              </a:rPr>
              <a:t>Au Mali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2007, </a:t>
            </a:r>
            <a:r>
              <a:rPr lang="en-US" b="1" i="1" dirty="0" err="1"/>
              <a:t>Sidibé</a:t>
            </a:r>
            <a:r>
              <a:rPr lang="en-US" b="1" i="1" dirty="0"/>
              <a:t> S.</a:t>
            </a:r>
            <a:r>
              <a:rPr lang="en-US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u="sng" dirty="0" err="1"/>
              <a:t>Atteinte</a:t>
            </a:r>
            <a:r>
              <a:rPr lang="en-US" u="sng" dirty="0"/>
              <a:t> du </a:t>
            </a:r>
            <a:r>
              <a:rPr lang="en-US" u="sng" dirty="0" err="1"/>
              <a:t>péricarde</a:t>
            </a:r>
            <a:r>
              <a:rPr lang="en-US" u="sng" dirty="0"/>
              <a:t> au </a:t>
            </a:r>
            <a:r>
              <a:rPr lang="en-US" u="sng" dirty="0" err="1"/>
              <a:t>cours</a:t>
            </a:r>
            <a:r>
              <a:rPr lang="en-US" u="sng" dirty="0"/>
              <a:t> de </a:t>
            </a:r>
            <a:r>
              <a:rPr lang="en-US" u="sng" dirty="0" err="1"/>
              <a:t>l’infection</a:t>
            </a:r>
            <a:r>
              <a:rPr lang="en-US" u="sng" dirty="0"/>
              <a:t> </a:t>
            </a:r>
            <a:r>
              <a:rPr lang="en-US" u="sng" dirty="0" err="1"/>
              <a:t>à</a:t>
            </a:r>
            <a:r>
              <a:rPr lang="en-US" u="sng" dirty="0"/>
              <a:t> VIH : </a:t>
            </a:r>
            <a:r>
              <a:rPr lang="en-US" u="sng" dirty="0" err="1"/>
              <a:t>à</a:t>
            </a:r>
            <a:r>
              <a:rPr lang="en-US" u="sng" dirty="0"/>
              <a:t> </a:t>
            </a:r>
            <a:r>
              <a:rPr lang="en-US" u="sng" dirty="0" err="1"/>
              <a:t>propos</a:t>
            </a:r>
            <a:r>
              <a:rPr lang="en-US" u="sng" dirty="0"/>
              <a:t> de 49 </a:t>
            </a:r>
            <a:r>
              <a:rPr lang="en-US" u="sng" dirty="0" err="1"/>
              <a:t>cas</a:t>
            </a:r>
            <a:r>
              <a:rPr lang="en-US" u="sng" dirty="0"/>
              <a:t> </a:t>
            </a:r>
            <a:r>
              <a:rPr lang="en-US" dirty="0"/>
              <a:t>(Bamako)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5662" y="6560263"/>
            <a:ext cx="3704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i="1" dirty="0">
                <a:solidFill>
                  <a:srgbClr val="1A171C"/>
                </a:solidFill>
                <a:latin typeface="GuardianSansGR-Regular"/>
              </a:rPr>
              <a:t>Sidibé S. </a:t>
            </a:r>
            <a:r>
              <a:rPr lang="fr-FR" sz="1000" b="1" i="1" dirty="0">
                <a:solidFill>
                  <a:srgbClr val="0070C0"/>
                </a:solidFill>
                <a:latin typeface="GuardianSansGR-Regular"/>
              </a:rPr>
              <a:t>Thèse Med, Bamako Université de Bamako, 2007 </a:t>
            </a:r>
            <a:endParaRPr lang="fr-FR" sz="2400" b="1" i="1" dirty="0">
              <a:solidFill>
                <a:srgbClr val="0070C0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86857" y="227241"/>
            <a:ext cx="9245599" cy="10572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Epidemiologie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des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bacteriennes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78438" y="1602911"/>
            <a:ext cx="691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400" b="1" u="sng"/>
              <a:t>Tableau V </a:t>
            </a:r>
            <a:r>
              <a:rPr lang="fr-SN" sz="2400" b="1"/>
              <a:t>: Principales étiologies de </a:t>
            </a:r>
            <a:r>
              <a:rPr lang="fr-FR" sz="2400" b="1"/>
              <a:t>l’atteinte du péricarde</a:t>
            </a:r>
            <a:r>
              <a:rPr lang="fr-SN" sz="2400" b="1"/>
              <a:t> au cours de l’infection à VIH (Bamako)</a:t>
            </a:r>
            <a:endParaRPr lang="fr-FR" sz="2400" b="1"/>
          </a:p>
        </p:txBody>
      </p:sp>
      <p:sp>
        <p:nvSpPr>
          <p:cNvPr id="13" name="Rectangle à coins arrondis 12"/>
          <p:cNvSpPr/>
          <p:nvPr/>
        </p:nvSpPr>
        <p:spPr>
          <a:xfrm>
            <a:off x="5214816" y="3516340"/>
            <a:ext cx="6504958" cy="3473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7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214" y="1655337"/>
            <a:ext cx="5994227" cy="49564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>
                <a:solidFill>
                  <a:srgbClr val="FF0000"/>
                </a:solidFill>
              </a:rPr>
              <a:t>Au </a:t>
            </a:r>
            <a:r>
              <a:rPr lang="en-US" b="1" u="sng" dirty="0" err="1">
                <a:solidFill>
                  <a:srgbClr val="FF0000"/>
                </a:solidFill>
              </a:rPr>
              <a:t>Sénégal</a:t>
            </a: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u="sng" dirty="0"/>
              <a:t>2010</a:t>
            </a:r>
            <a:r>
              <a:rPr lang="en-US" dirty="0"/>
              <a:t>, </a:t>
            </a:r>
            <a:r>
              <a:rPr lang="en-US" b="1" i="1" dirty="0"/>
              <a:t>Bah B.</a:t>
            </a:r>
            <a:r>
              <a:rPr lang="en-US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u="sng" dirty="0" err="1"/>
              <a:t>Péricardites</a:t>
            </a:r>
            <a:r>
              <a:rPr lang="en-US" i="1" u="sng" dirty="0"/>
              <a:t> </a:t>
            </a:r>
            <a:r>
              <a:rPr lang="en-US" i="1" u="sng" dirty="0" err="1"/>
              <a:t>à</a:t>
            </a:r>
            <a:r>
              <a:rPr lang="en-US" i="1" u="sng" dirty="0"/>
              <a:t> </a:t>
            </a:r>
            <a:r>
              <a:rPr lang="en-US" i="1" u="sng" dirty="0" err="1"/>
              <a:t>propos</a:t>
            </a:r>
            <a:r>
              <a:rPr lang="en-US" i="1" u="sng" dirty="0"/>
              <a:t> de 66 </a:t>
            </a:r>
            <a:r>
              <a:rPr lang="en-US" i="1" u="sng" dirty="0" err="1"/>
              <a:t>cas</a:t>
            </a:r>
            <a:r>
              <a:rPr lang="en-US" i="1" u="sng" dirty="0"/>
              <a:t> </a:t>
            </a:r>
            <a:r>
              <a:rPr lang="en-US" dirty="0"/>
              <a:t>(HALD, Dakar),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E</a:t>
            </a:r>
            <a:r>
              <a:rPr lang="en-US" dirty="0" smtClean="0"/>
              <a:t>tiologies : </a:t>
            </a:r>
            <a:endParaRPr lang="en-US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err="1" smtClean="0"/>
              <a:t>Tuberculeuses</a:t>
            </a:r>
            <a:r>
              <a:rPr lang="en-US" sz="2800" dirty="0" smtClean="0"/>
              <a:t> </a:t>
            </a:r>
            <a:r>
              <a:rPr lang="en-US" sz="2800" dirty="0"/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79,5</a:t>
            </a:r>
            <a:r>
              <a:rPr lang="en-US" sz="2800" b="1" dirty="0">
                <a:solidFill>
                  <a:srgbClr val="FF0000"/>
                </a:solidFill>
              </a:rPr>
              <a:t>%</a:t>
            </a:r>
            <a:endParaRPr lang="en-US" sz="2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err="1" smtClean="0"/>
              <a:t>Bactériennes</a:t>
            </a:r>
            <a:r>
              <a:rPr lang="en-US" sz="2800" dirty="0" smtClean="0"/>
              <a:t> </a:t>
            </a:r>
            <a:r>
              <a:rPr lang="en-US" sz="2800" dirty="0"/>
              <a:t>		</a:t>
            </a:r>
            <a:r>
              <a:rPr lang="en-US" sz="2800" b="1" dirty="0">
                <a:solidFill>
                  <a:srgbClr val="FF0000"/>
                </a:solidFill>
              </a:rPr>
              <a:t>9,1%</a:t>
            </a:r>
            <a:endParaRPr lang="en-US" sz="2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err="1" smtClean="0"/>
              <a:t>Virales</a:t>
            </a:r>
            <a:r>
              <a:rPr lang="en-US" sz="2800" dirty="0"/>
              <a:t>			</a:t>
            </a:r>
            <a:r>
              <a:rPr lang="en-US" sz="2800" b="1" dirty="0"/>
              <a:t>9,1%</a:t>
            </a:r>
            <a:endParaRPr lang="en-US" sz="2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err="1" smtClean="0"/>
              <a:t>Traumatiques</a:t>
            </a:r>
            <a:r>
              <a:rPr lang="en-US" sz="2800" dirty="0"/>
              <a:t>		</a:t>
            </a:r>
            <a:r>
              <a:rPr lang="en-US" sz="2800" b="1" dirty="0"/>
              <a:t>2,3%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740465" y="6611779"/>
            <a:ext cx="34515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i="1" dirty="0">
                <a:solidFill>
                  <a:srgbClr val="1A171C"/>
                </a:solidFill>
                <a:latin typeface="GuardianSansGR-Regular"/>
              </a:rPr>
              <a:t>Bah B. </a:t>
            </a:r>
            <a:r>
              <a:rPr lang="fr-FR" sz="1050" b="1" i="1" dirty="0">
                <a:solidFill>
                  <a:srgbClr val="0070C0"/>
                </a:solidFill>
                <a:latin typeface="GuardianSansGR-Regular"/>
              </a:rPr>
              <a:t>Thèse Med, Dakar, UCAD, 2010; N°144</a:t>
            </a:r>
            <a:endParaRPr lang="fr-FR" sz="2800" b="1" i="1" dirty="0">
              <a:solidFill>
                <a:srgbClr val="0070C0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86857" y="227241"/>
            <a:ext cx="9245599" cy="10572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Epidemiologie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des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SN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bacteriennes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4034068957"/>
              </p:ext>
            </p:extLst>
          </p:nvPr>
        </p:nvGraphicFramePr>
        <p:xfrm>
          <a:off x="6053959" y="1950012"/>
          <a:ext cx="6138041" cy="436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02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456" y="2669423"/>
            <a:ext cx="476518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En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Guinée</a:t>
            </a:r>
            <a:r>
              <a:rPr lang="en-US" b="1" u="sng" dirty="0">
                <a:solidFill>
                  <a:srgbClr val="FF0000"/>
                </a:solidFill>
              </a:rPr>
              <a:t> Conakry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2014</a:t>
            </a:r>
            <a:r>
              <a:rPr lang="en-US" b="1" i="1" dirty="0"/>
              <a:t> Camara AK.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Sur </a:t>
            </a:r>
            <a:r>
              <a:rPr lang="en-US" u="sng" dirty="0"/>
              <a:t>19 </a:t>
            </a:r>
            <a:r>
              <a:rPr lang="en-US" u="sng" dirty="0" err="1"/>
              <a:t>péricardites</a:t>
            </a:r>
            <a:endParaRPr lang="fr-FR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8010659" y="6550223"/>
            <a:ext cx="4468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CAMARA A K, et al. </a:t>
            </a:r>
            <a:r>
              <a:rPr lang="fr-FR" sz="1400" b="1" i="1" dirty="0">
                <a:solidFill>
                  <a:srgbClr val="0070C0"/>
                </a:solidFill>
              </a:rPr>
              <a:t>Guinée Médicale 2014; 55 : 45 - 53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2248" r="11083" b="16241"/>
          <a:stretch/>
        </p:blipFill>
        <p:spPr>
          <a:xfrm>
            <a:off x="5254170" y="2669423"/>
            <a:ext cx="6154059" cy="3419224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5304970" y="4224672"/>
            <a:ext cx="6052458" cy="37737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86857" y="227241"/>
            <a:ext cx="9245599" cy="10572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Epidemiologie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des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bacteriennes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304970" y="3246625"/>
            <a:ext cx="6052458" cy="377371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254170" y="2068747"/>
            <a:ext cx="61032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SN" sz="2400" b="1" dirty="0" smtClean="0"/>
              <a:t>Etiologies </a:t>
            </a:r>
            <a:r>
              <a:rPr lang="fr-SN" sz="2400" b="1" dirty="0"/>
              <a:t>des péricardites en Guinée Conakry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3184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214" y="1655336"/>
            <a:ext cx="11895786" cy="49487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En</a:t>
            </a:r>
            <a:r>
              <a:rPr lang="en-US" b="1" u="sng" dirty="0">
                <a:solidFill>
                  <a:srgbClr val="FF0000"/>
                </a:solidFill>
              </a:rPr>
              <a:t> Côte d’Ivoire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2016, </a:t>
            </a:r>
            <a:r>
              <a:rPr lang="en-US" b="1" dirty="0"/>
              <a:t>Yao H. et </a:t>
            </a:r>
            <a:r>
              <a:rPr lang="en-US" b="1" dirty="0" smtClean="0"/>
              <a:t>al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i="1" u="sng" dirty="0"/>
              <a:t>Etiologies des </a:t>
            </a:r>
            <a:r>
              <a:rPr lang="en-US" i="1" u="sng" dirty="0" err="1"/>
              <a:t>péricardites</a:t>
            </a:r>
            <a:r>
              <a:rPr lang="en-US" i="1" u="sng" dirty="0"/>
              <a:t> </a:t>
            </a:r>
            <a:r>
              <a:rPr lang="en-US" i="1" u="sng" dirty="0" err="1"/>
              <a:t>liquidiennes</a:t>
            </a:r>
            <a:r>
              <a:rPr lang="en-US" i="1" u="sng" dirty="0"/>
              <a:t> </a:t>
            </a:r>
            <a:r>
              <a:rPr lang="en-US" dirty="0"/>
              <a:t>: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err="1"/>
              <a:t>Infectieuse</a:t>
            </a:r>
            <a:r>
              <a:rPr lang="en-US" sz="2800" dirty="0"/>
              <a:t> 		</a:t>
            </a:r>
            <a:r>
              <a:rPr lang="en-US" sz="2800" b="1" dirty="0"/>
              <a:t>31</a:t>
            </a:r>
            <a:r>
              <a:rPr lang="en-US" sz="2800" dirty="0"/>
              <a:t>%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70C0"/>
                </a:solidFill>
              </a:rPr>
              <a:t>Tuberculeuse</a:t>
            </a:r>
            <a:r>
              <a:rPr lang="en-US" sz="2400" dirty="0">
                <a:solidFill>
                  <a:srgbClr val="0070C0"/>
                </a:solidFill>
              </a:rPr>
              <a:t> 	</a:t>
            </a:r>
            <a:r>
              <a:rPr lang="en-US" sz="2400" b="1" dirty="0">
                <a:solidFill>
                  <a:srgbClr val="FF0000"/>
                </a:solidFill>
              </a:rPr>
              <a:t>73%</a:t>
            </a:r>
            <a:endParaRPr lang="en-US" sz="2400" dirty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70C0"/>
                </a:solidFill>
              </a:rPr>
              <a:t>Bactérienne</a:t>
            </a:r>
            <a:r>
              <a:rPr lang="en-US" sz="2400" dirty="0">
                <a:solidFill>
                  <a:srgbClr val="0070C0"/>
                </a:solidFill>
              </a:rPr>
              <a:t> 		</a:t>
            </a:r>
            <a:r>
              <a:rPr lang="en-US" sz="2400" b="1" dirty="0">
                <a:solidFill>
                  <a:srgbClr val="FF0000"/>
                </a:solidFill>
              </a:rPr>
              <a:t>27%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err="1"/>
              <a:t>Néoplasique</a:t>
            </a:r>
            <a:r>
              <a:rPr lang="en-US" sz="2800" dirty="0"/>
              <a:t>		</a:t>
            </a:r>
            <a:r>
              <a:rPr lang="en-US" sz="2800" b="1" dirty="0"/>
              <a:t>12%</a:t>
            </a:r>
            <a:endParaRPr lang="en-US" sz="2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err="1"/>
              <a:t>Rénale</a:t>
            </a:r>
            <a:r>
              <a:rPr lang="en-US" sz="2800" dirty="0"/>
              <a:t>			</a:t>
            </a:r>
            <a:r>
              <a:rPr lang="en-US" sz="2800" b="1" dirty="0"/>
              <a:t>6%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Inconnue</a:t>
            </a:r>
            <a:r>
              <a:rPr lang="en-US" sz="2800" b="1" dirty="0"/>
              <a:t>		46%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9983270" y="6604084"/>
            <a:ext cx="19812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i="1" dirty="0">
                <a:solidFill>
                  <a:srgbClr val="1A171C"/>
                </a:solidFill>
                <a:latin typeface="GuardianSansGR-Regular"/>
              </a:rPr>
              <a:t>Yao H. </a:t>
            </a:r>
            <a:r>
              <a:rPr lang="fr-FR" sz="1050" b="1" i="1" dirty="0">
                <a:solidFill>
                  <a:srgbClr val="0070C0"/>
                </a:solidFill>
                <a:latin typeface="GuardianSansGR-Regular"/>
              </a:rPr>
              <a:t>CVJA ; 2016 N°143</a:t>
            </a:r>
            <a:endParaRPr lang="fr-FR" sz="2800" b="1" i="1" dirty="0">
              <a:solidFill>
                <a:srgbClr val="0070C0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86857" y="227241"/>
            <a:ext cx="9245599" cy="10572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Epidemiologie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des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bacteriennes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Ep pric 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66371" y="2640304"/>
            <a:ext cx="4743554" cy="322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214" y="1655337"/>
            <a:ext cx="489703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>
                <a:solidFill>
                  <a:srgbClr val="FF0000"/>
                </a:solidFill>
              </a:rPr>
              <a:t>Au </a:t>
            </a:r>
            <a:r>
              <a:rPr lang="en-US" b="1" u="sng" dirty="0" err="1">
                <a:solidFill>
                  <a:srgbClr val="FF0000"/>
                </a:solidFill>
              </a:rPr>
              <a:t>Sénégal</a:t>
            </a: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2017 </a:t>
            </a:r>
            <a:r>
              <a:rPr lang="en-US" b="1" dirty="0" err="1"/>
              <a:t>Bodian</a:t>
            </a:r>
            <a:r>
              <a:rPr lang="en-US" b="1" dirty="0"/>
              <a:t> M. et al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u="sng" dirty="0" err="1"/>
              <a:t>Tamponnades</a:t>
            </a:r>
            <a:r>
              <a:rPr lang="en-US" i="1" u="sng" dirty="0"/>
              <a:t> </a:t>
            </a:r>
            <a:r>
              <a:rPr lang="en-US" i="1" u="sng" dirty="0" err="1"/>
              <a:t>péricardiques</a:t>
            </a:r>
            <a:r>
              <a:rPr lang="en-US" i="1" u="sng" dirty="0"/>
              <a:t> </a:t>
            </a:r>
            <a:r>
              <a:rPr lang="en-US" i="1" u="sng" dirty="0" err="1"/>
              <a:t>à</a:t>
            </a:r>
            <a:r>
              <a:rPr lang="en-US" i="1" u="sng" dirty="0"/>
              <a:t> </a:t>
            </a:r>
            <a:r>
              <a:rPr lang="en-US" i="1" u="sng" dirty="0" err="1"/>
              <a:t>propos</a:t>
            </a:r>
            <a:r>
              <a:rPr lang="en-US" i="1" u="sng" dirty="0"/>
              <a:t> de </a:t>
            </a:r>
            <a:r>
              <a:rPr lang="en-US" b="1" i="1" u="sng" dirty="0"/>
              <a:t>40</a:t>
            </a:r>
            <a:r>
              <a:rPr lang="en-US" i="1" u="sng" dirty="0"/>
              <a:t> </a:t>
            </a:r>
            <a:r>
              <a:rPr lang="en-US" i="1" u="sng" dirty="0" err="1"/>
              <a:t>cas</a:t>
            </a:r>
            <a:r>
              <a:rPr lang="en-US" i="1" u="sng" dirty="0"/>
              <a:t> </a:t>
            </a:r>
            <a:r>
              <a:rPr lang="en-US" dirty="0"/>
              <a:t>(HALD),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les causes </a:t>
            </a:r>
            <a:r>
              <a:rPr lang="en-US" dirty="0" err="1"/>
              <a:t>étaient</a:t>
            </a:r>
            <a:r>
              <a:rPr lang="en-US" dirty="0"/>
              <a:t> </a:t>
            </a:r>
            <a:r>
              <a:rPr lang="en-US" dirty="0" err="1"/>
              <a:t>dominées</a:t>
            </a:r>
            <a:r>
              <a:rPr lang="en-US" dirty="0"/>
              <a:t> par la </a:t>
            </a:r>
            <a:r>
              <a:rPr lang="en-US" dirty="0" err="1"/>
              <a:t>tuberculose</a:t>
            </a:r>
            <a:r>
              <a:rPr lang="en-US" dirty="0"/>
              <a:t> </a:t>
            </a:r>
            <a:r>
              <a:rPr lang="en-US" dirty="0" err="1"/>
              <a:t>puis</a:t>
            </a:r>
            <a:r>
              <a:rPr lang="en-US" dirty="0"/>
              <a:t> les  </a:t>
            </a:r>
            <a:r>
              <a:rPr lang="en-US" dirty="0" err="1"/>
              <a:t>bactéries</a:t>
            </a:r>
            <a:r>
              <a:rPr lang="en-US" dirty="0"/>
              <a:t> </a:t>
            </a:r>
            <a:r>
              <a:rPr lang="en-US" dirty="0" err="1"/>
              <a:t>pyogènes</a:t>
            </a:r>
            <a:r>
              <a:rPr lang="en-US" dirty="0"/>
              <a:t> 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9403724" y="6699450"/>
            <a:ext cx="31016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i="1">
                <a:solidFill>
                  <a:srgbClr val="1A171C"/>
                </a:solidFill>
                <a:latin typeface="GuardianSansGR-Regular"/>
              </a:rPr>
              <a:t>Bodian M, al. </a:t>
            </a:r>
            <a:r>
              <a:rPr lang="fr-FR" sz="1000" b="1" i="1">
                <a:solidFill>
                  <a:srgbClr val="0070C0"/>
                </a:solidFill>
                <a:latin typeface="GuardianSansGR-Regular"/>
              </a:rPr>
              <a:t>J </a:t>
            </a:r>
            <a:r>
              <a:rPr lang="fr-FR" sz="1000" b="1" i="1" err="1">
                <a:solidFill>
                  <a:srgbClr val="0070C0"/>
                </a:solidFill>
                <a:latin typeface="GuardianSansGR-Regular"/>
              </a:rPr>
              <a:t>Cardiol</a:t>
            </a:r>
            <a:r>
              <a:rPr lang="fr-FR" sz="1000" b="1" i="1">
                <a:solidFill>
                  <a:srgbClr val="0070C0"/>
                </a:solidFill>
                <a:latin typeface="GuardianSansGR-Regular"/>
              </a:rPr>
              <a:t> 2017, 1(2): 000108</a:t>
            </a:r>
            <a:endParaRPr lang="fr-FR" sz="2400" b="1" i="1">
              <a:solidFill>
                <a:srgbClr val="0070C0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580117"/>
              </p:ext>
            </p:extLst>
          </p:nvPr>
        </p:nvGraphicFramePr>
        <p:xfrm>
          <a:off x="5209402" y="1592205"/>
          <a:ext cx="6825803" cy="4484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lipse 6"/>
          <p:cNvSpPr/>
          <p:nvPr/>
        </p:nvSpPr>
        <p:spPr>
          <a:xfrm>
            <a:off x="7151045" y="2846858"/>
            <a:ext cx="1210615" cy="293575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86857" y="227241"/>
            <a:ext cx="9245599" cy="10572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Epidemiologie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des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bacteriennes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924281" y="1636879"/>
            <a:ext cx="1210615" cy="41586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462632" y="6089068"/>
            <a:ext cx="779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400" b="1" dirty="0" smtClean="0"/>
              <a:t>Etiologies </a:t>
            </a:r>
            <a:r>
              <a:rPr lang="fr-SN" sz="2400" b="1" dirty="0"/>
              <a:t>des tamponnades péricardiques à </a:t>
            </a:r>
            <a:r>
              <a:rPr lang="fr-SN" sz="2400" b="1" dirty="0" smtClean="0"/>
              <a:t>Dakar (Sénégal</a:t>
            </a:r>
            <a:r>
              <a:rPr lang="fr-SN" sz="2400" b="1" dirty="0"/>
              <a:t>)</a:t>
            </a:r>
            <a:endParaRPr lang="fr-FR" sz="2400" b="1" dirty="0"/>
          </a:p>
        </p:txBody>
      </p:sp>
      <p:pic>
        <p:nvPicPr>
          <p:cNvPr id="13" name="EP PERIC F 40 ANS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4023" y="755879"/>
            <a:ext cx="3449187" cy="23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214" y="1655337"/>
            <a:ext cx="476518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Gabon</a:t>
            </a:r>
            <a:r>
              <a:rPr lang="en-US" b="1" u="sng" dirty="0">
                <a:solidFill>
                  <a:srgbClr val="FF0000"/>
                </a:solidFill>
              </a:rPr>
              <a:t>, Libreville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/>
              <a:t>Etude </a:t>
            </a:r>
            <a:r>
              <a:rPr lang="en-US" b="1" i="1" dirty="0" err="1"/>
              <a:t>récente</a:t>
            </a:r>
            <a:endParaRPr lang="en-US" b="1" i="1" dirty="0"/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2020</a:t>
            </a:r>
            <a:r>
              <a:rPr lang="en-US" b="1" i="1" dirty="0"/>
              <a:t> Kinga A. et al.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Sur </a:t>
            </a:r>
            <a:r>
              <a:rPr lang="en-US" u="sng" dirty="0"/>
              <a:t>80 </a:t>
            </a:r>
            <a:r>
              <a:rPr lang="en-US" u="sng" dirty="0" err="1"/>
              <a:t>péricardites</a:t>
            </a:r>
            <a:endParaRPr lang="fr-FR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8331199" y="6644605"/>
            <a:ext cx="4159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Kinga</a:t>
            </a:r>
            <a:r>
              <a:rPr lang="fr-FR" sz="1400" b="1" i="1" dirty="0"/>
              <a:t> A, et al. </a:t>
            </a:r>
            <a:r>
              <a:rPr lang="en-US" sz="1400" b="1" i="1" dirty="0">
                <a:solidFill>
                  <a:srgbClr val="0070C0"/>
                </a:solidFill>
              </a:rPr>
              <a:t>Health Sci. Dis. 2020; 21 (1)</a:t>
            </a:r>
            <a:r>
              <a:rPr lang="fr-FR" sz="1400" b="1" i="1" dirty="0">
                <a:solidFill>
                  <a:srgbClr val="0070C0"/>
                </a:solidFill>
              </a:rPr>
              <a:t>: 80 – 84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86857" y="227241"/>
            <a:ext cx="9245599" cy="10572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Epidemiologie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des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SN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bacteriennes</a:t>
            </a:r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 (13)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18631"/>
          <a:stretch/>
        </p:blipFill>
        <p:spPr>
          <a:xfrm>
            <a:off x="5130287" y="2731465"/>
            <a:ext cx="6651632" cy="3901405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5304970" y="2731465"/>
            <a:ext cx="6052458" cy="377371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304970" y="3175125"/>
            <a:ext cx="6052458" cy="37737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479652" y="1779030"/>
            <a:ext cx="630226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Répartition des patients selon les étiologies des péricardites aigues (n=80)</a:t>
            </a:r>
            <a:endParaRPr lang="fr-FR" sz="24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304970" y="3972329"/>
            <a:ext cx="6052458" cy="37737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4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60094" y="1607999"/>
            <a:ext cx="10836242" cy="50227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b="1" dirty="0" smtClean="0"/>
              <a:t>Affections fréquentes </a:t>
            </a:r>
            <a:r>
              <a:rPr lang="fr-FR" b="1" dirty="0"/>
              <a:t>mais </a:t>
            </a:r>
            <a:r>
              <a:rPr lang="fr-FR" b="1" dirty="0" smtClean="0"/>
              <a:t>sous-diagnostiquées </a:t>
            </a:r>
            <a:endParaRPr lang="fr-FR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fr-FR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b="1" dirty="0"/>
              <a:t>Etiologies dominées par la tuberculose et les pyogènes dans nos pays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fr-FR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b="1" dirty="0"/>
              <a:t>Rôle majeur de l’échocardiographie Doppler dans le diagnostic, la PEC et le suivi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fr-FR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b="1" dirty="0"/>
              <a:t>Diagnostic étiologique souvent difficile dans nos régions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86857" y="227241"/>
            <a:ext cx="9245599" cy="10572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>
                <a:solidFill>
                  <a:srgbClr val="FF0000"/>
                </a:solidFill>
                <a:latin typeface="Algerian" panose="04020705040A02060702" pitchFamily="82" charset="0"/>
              </a:rPr>
              <a:t>conclusion</a:t>
            </a:r>
            <a:endParaRPr lang="fr-FR" b="1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5973" y="2329574"/>
            <a:ext cx="11800053" cy="37511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b="1" dirty="0"/>
              <a:t>Etudes rares et parcellaires, petits échantillons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fr-FR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b="1" dirty="0"/>
              <a:t>Nécessité d’une grande étude collaborative à l’échelle du continent africain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fr-FR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fr-FR" b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86857" y="227241"/>
            <a:ext cx="9245599" cy="10572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>
                <a:solidFill>
                  <a:srgbClr val="FF0000"/>
                </a:solidFill>
                <a:latin typeface="Algerian" panose="04020705040A02060702" pitchFamily="82" charset="0"/>
              </a:rPr>
              <a:t>conclusion</a:t>
            </a:r>
            <a:endParaRPr lang="fr-FR" b="1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41694" y="1402513"/>
            <a:ext cx="350921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8000" b="1" dirty="0" smtClean="0">
                <a:latin typeface="Bahnschrift Light Condensed" panose="020B0502040204020203" pitchFamily="34" charset="0"/>
              </a:rPr>
              <a:t>Merci de votre aimable attention </a:t>
            </a:r>
            <a:endParaRPr lang="fr-FR" sz="8000" b="1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 r="53289" b="6489"/>
          <a:stretch/>
        </p:blipFill>
        <p:spPr>
          <a:xfrm>
            <a:off x="0" y="0"/>
            <a:ext cx="5924282" cy="69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514" y="1872296"/>
            <a:ext cx="6810675" cy="4985703"/>
          </a:xfrm>
        </p:spPr>
        <p:txBody>
          <a:bodyPr>
            <a:normAutofit fontScale="92500"/>
          </a:bodyPr>
          <a:lstStyle/>
          <a:p>
            <a:pPr>
              <a:lnSpc>
                <a:spcPts val="4400"/>
              </a:lnSpc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Entoure le </a:t>
            </a:r>
            <a:r>
              <a:rPr lang="fr-FR" dirty="0"/>
              <a:t>cœur et comprend une double enveloppe :</a:t>
            </a:r>
          </a:p>
          <a:p>
            <a:pPr>
              <a:lnSpc>
                <a:spcPts val="4400"/>
              </a:lnSpc>
            </a:pPr>
            <a:r>
              <a:rPr lang="fr-FR" b="1" dirty="0"/>
              <a:t>externe</a:t>
            </a:r>
            <a:r>
              <a:rPr lang="fr-FR" dirty="0"/>
              <a:t>, péricarde fibreux (sac péricardique) </a:t>
            </a:r>
          </a:p>
          <a:p>
            <a:pPr>
              <a:lnSpc>
                <a:spcPts val="4400"/>
              </a:lnSpc>
            </a:pPr>
            <a:r>
              <a:rPr lang="fr-FR" b="1" dirty="0"/>
              <a:t>interne</a:t>
            </a:r>
            <a:r>
              <a:rPr lang="fr-FR" dirty="0"/>
              <a:t>, péricarde séreux avec 2 feuillets (viscéral et pariétal)</a:t>
            </a:r>
          </a:p>
          <a:p>
            <a:pPr marL="0" indent="0">
              <a:lnSpc>
                <a:spcPts val="4400"/>
              </a:lnSpc>
              <a:buNone/>
            </a:pPr>
            <a:r>
              <a:rPr lang="fr-FR" b="1" dirty="0" smtClean="0">
                <a:sym typeface="Wingdings" panose="05000000000000000000" pitchFamily="2" charset="2"/>
              </a:rPr>
              <a:t> </a:t>
            </a:r>
            <a:r>
              <a:rPr lang="fr-FR" b="1" dirty="0" smtClean="0"/>
              <a:t>Cavité </a:t>
            </a:r>
            <a:r>
              <a:rPr lang="fr-FR" b="1" dirty="0"/>
              <a:t>virtuelle </a:t>
            </a:r>
            <a:r>
              <a:rPr lang="fr-FR" dirty="0"/>
              <a:t>avec 20 à 30 cc de liquide permettant le glissement des feuillets viscéraux </a:t>
            </a:r>
          </a:p>
          <a:p>
            <a:pPr marL="0" indent="0">
              <a:lnSpc>
                <a:spcPct val="120000"/>
              </a:lnSpc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24178" y="104223"/>
            <a:ext cx="7117080" cy="1057275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ANATOMIE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2" descr="C:\Users\Dr SAMB A C\Desktop\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52" y="1306629"/>
            <a:ext cx="5261811" cy="3248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933" y="4551203"/>
            <a:ext cx="2310485" cy="2310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8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3182" y="1661375"/>
            <a:ext cx="11895786" cy="5022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4800" y="101320"/>
            <a:ext cx="5791200" cy="1057275"/>
          </a:xfrm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DIAGNOSTIC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73320" y="6549712"/>
            <a:ext cx="4159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/>
              <a:t>Ben </a:t>
            </a:r>
            <a:r>
              <a:rPr lang="fr-FR" sz="1400" b="1" i="1" err="1"/>
              <a:t>Gaied</a:t>
            </a:r>
            <a:r>
              <a:rPr lang="fr-FR" sz="1400" b="1" i="1"/>
              <a:t> M. et al. </a:t>
            </a:r>
            <a:r>
              <a:rPr lang="fr-FR" sz="1400" b="1" i="1" err="1"/>
              <a:t>Rev</a:t>
            </a:r>
            <a:r>
              <a:rPr lang="fr-FR" sz="1400" b="1" i="1"/>
              <a:t> Med Suisse 2015; 11: 1835-8</a:t>
            </a:r>
          </a:p>
        </p:txBody>
      </p:sp>
      <p:pic>
        <p:nvPicPr>
          <p:cNvPr id="4" name="MOVIE-001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8389" y="1320798"/>
            <a:ext cx="3964021" cy="2705008"/>
          </a:xfrm>
          <a:prstGeom prst="rect">
            <a:avLst/>
          </a:prstGeom>
        </p:spPr>
      </p:pic>
      <p:pic>
        <p:nvPicPr>
          <p:cNvPr id="7" name="Picture 2" descr="BR10041"/>
          <p:cNvPicPr>
            <a:picLocks noChangeAspect="1" noChangeArrowheads="1"/>
          </p:cNvPicPr>
          <p:nvPr/>
        </p:nvPicPr>
        <p:blipFill>
          <a:blip r:embed="rId5" cstate="print"/>
          <a:srcRect t="46565" r="3909"/>
          <a:stretch>
            <a:fillRect/>
          </a:stretch>
        </p:blipFill>
        <p:spPr bwMode="auto">
          <a:xfrm>
            <a:off x="128565" y="4172755"/>
            <a:ext cx="3071835" cy="2098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049" y="4199890"/>
            <a:ext cx="2886075" cy="20712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2267" y="1320798"/>
            <a:ext cx="5796701" cy="51961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77752" y="1320798"/>
            <a:ext cx="5796701" cy="68217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Tableau I : Diagnostic </a:t>
            </a:r>
            <a:r>
              <a:rPr lang="fr-FR" b="1" dirty="0">
                <a:solidFill>
                  <a:schemeClr val="tx1"/>
                </a:solidFill>
              </a:rPr>
              <a:t>de la péricardite aiguë retenu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en présence </a:t>
            </a:r>
            <a:r>
              <a:rPr lang="fr-FR" b="1" dirty="0" smtClean="0">
                <a:solidFill>
                  <a:schemeClr val="tx1"/>
                </a:solidFill>
              </a:rPr>
              <a:t>d’au moins 2 </a:t>
            </a:r>
            <a:r>
              <a:rPr lang="fr-FR" b="1" dirty="0">
                <a:solidFill>
                  <a:schemeClr val="tx1"/>
                </a:solidFill>
              </a:rPr>
              <a:t>critères</a:t>
            </a:r>
            <a:r>
              <a:rPr lang="fr-FR" dirty="0">
                <a:solidFill>
                  <a:schemeClr val="tx1"/>
                </a:solidFill>
              </a:rPr>
              <a:t> 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714384" y="1931832"/>
            <a:ext cx="6712951" cy="2422288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SN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EPIDEMIOLOGIE </a:t>
            </a:r>
            <a:r>
              <a:rPr lang="fr-SN" sz="6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des PERICARDITES </a:t>
            </a:r>
            <a:endParaRPr lang="fr-FR" sz="60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199" y="1825625"/>
            <a:ext cx="11843657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FR" b="1" dirty="0"/>
              <a:t>Fréquence relativement élevée </a:t>
            </a:r>
            <a:r>
              <a:rPr lang="fr-FR" dirty="0"/>
              <a:t>des maladies péricardiques, mais peu de données épidémiologiques, en particulier au sein des services d’urgence, premiers pourvoyeurs de ces pathologies. </a:t>
            </a:r>
          </a:p>
          <a:p>
            <a:pPr>
              <a:lnSpc>
                <a:spcPct val="120000"/>
              </a:lnSpc>
            </a:pPr>
            <a:r>
              <a:rPr lang="fr-FR" b="1" dirty="0"/>
              <a:t>P</a:t>
            </a:r>
            <a:r>
              <a:rPr lang="fr-FR" b="1" dirty="0" smtClean="0"/>
              <a:t>éricardite</a:t>
            </a:r>
            <a:r>
              <a:rPr lang="fr-FR" dirty="0" smtClean="0"/>
              <a:t> : atteinte </a:t>
            </a:r>
            <a:r>
              <a:rPr lang="fr-FR" dirty="0"/>
              <a:t>la plus commune du péricarde rencontrée en </a:t>
            </a:r>
            <a:r>
              <a:rPr lang="fr-FR" dirty="0" smtClean="0"/>
              <a:t>clinique</a:t>
            </a:r>
            <a:r>
              <a:rPr lang="fr-FR" dirty="0"/>
              <a:t>.</a:t>
            </a:r>
          </a:p>
          <a:p>
            <a:pPr>
              <a:lnSpc>
                <a:spcPct val="120000"/>
              </a:lnSpc>
            </a:pPr>
            <a:r>
              <a:rPr lang="fr-FR" b="1" dirty="0"/>
              <a:t>0,1 à 0,2% </a:t>
            </a:r>
            <a:r>
              <a:rPr lang="fr-FR" dirty="0"/>
              <a:t>de l’ensemble des hospitalisations et 5% des admissions aux urgences pour douleurs thoraciques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18360" y="344805"/>
            <a:ext cx="8869680" cy="1163955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EPIDEMIOLOGIE </a:t>
            </a:r>
            <a:r>
              <a:rPr lang="fr-SN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2087" y="1956251"/>
            <a:ext cx="10515600" cy="43513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fr-FR" dirty="0" err="1"/>
              <a:t>Sex</a:t>
            </a:r>
            <a:r>
              <a:rPr lang="fr-FR" dirty="0"/>
              <a:t> ratio de 2/3 </a:t>
            </a:r>
          </a:p>
          <a:p>
            <a:pPr>
              <a:lnSpc>
                <a:spcPct val="130000"/>
              </a:lnSpc>
            </a:pPr>
            <a:r>
              <a:rPr lang="fr-FR" dirty="0"/>
              <a:t>1/3 des cas associé à une myocardite : on parle de </a:t>
            </a:r>
            <a:r>
              <a:rPr lang="fr-FR" b="1" dirty="0">
                <a:solidFill>
                  <a:srgbClr val="FF0000"/>
                </a:solidFill>
              </a:rPr>
              <a:t>myopéricardite</a:t>
            </a:r>
          </a:p>
          <a:p>
            <a:pPr>
              <a:lnSpc>
                <a:spcPct val="130000"/>
              </a:lnSpc>
            </a:pPr>
            <a:endParaRPr lang="fr-FR" dirty="0"/>
          </a:p>
          <a:p>
            <a:pPr>
              <a:lnSpc>
                <a:spcPct val="130000"/>
              </a:lnSpc>
            </a:pPr>
            <a:r>
              <a:rPr lang="fr-FR" b="1" dirty="0"/>
              <a:t>Tuberculose</a:t>
            </a:r>
            <a:r>
              <a:rPr lang="fr-FR" dirty="0"/>
              <a:t> : cause la plus fréquente d’atteinte péricardique dans le monde et dans les pays en voie de développement mais moins de 5% dans les pays développés (causes virales+++) </a:t>
            </a:r>
          </a:p>
          <a:p>
            <a:pPr marL="0" indent="0">
              <a:lnSpc>
                <a:spcPct val="130000"/>
              </a:lnSpc>
              <a:buNone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692924" y="3429000"/>
            <a:ext cx="47769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err="1"/>
              <a:t>Lewinter</a:t>
            </a:r>
            <a:r>
              <a:rPr lang="en-US" sz="1600" b="1" i="1" dirty="0"/>
              <a:t> MM, N </a:t>
            </a:r>
            <a:r>
              <a:rPr lang="en-US" sz="1600" b="1" i="1" dirty="0" err="1"/>
              <a:t>Engl</a:t>
            </a:r>
            <a:r>
              <a:rPr lang="en-US" sz="1600" b="1" i="1" dirty="0"/>
              <a:t> J Med. 2014;371:2410-2416</a:t>
            </a:r>
            <a:endParaRPr lang="fr-FR" sz="1600" b="1" i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1"/>
            <a:ext cx="2670628" cy="2088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xmlns="" id="{7D386628-D63A-8944-99C0-C70577E3D567}"/>
              </a:ext>
            </a:extLst>
          </p:cNvPr>
          <p:cNvSpPr txBox="1">
            <a:spLocks/>
          </p:cNvSpPr>
          <p:nvPr/>
        </p:nvSpPr>
        <p:spPr>
          <a:xfrm>
            <a:off x="0" y="396149"/>
            <a:ext cx="9237063" cy="116395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EPIDEMIOLOGIE : </a:t>
            </a:r>
            <a:r>
              <a:rPr lang="fr-SN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68127" y="5723804"/>
            <a:ext cx="356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Maladies péricardiques - ESC - 2015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11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228" y="1655337"/>
            <a:ext cx="11115072" cy="4681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Italie (Janvier 2001 – </a:t>
            </a:r>
            <a:r>
              <a:rPr lang="en-US" b="1" u="sng" dirty="0" err="1"/>
              <a:t>Juin</a:t>
            </a:r>
            <a:r>
              <a:rPr lang="en-US" b="1" u="sng" dirty="0"/>
              <a:t> 2005)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dirty="0" err="1"/>
              <a:t>Cohorte</a:t>
            </a:r>
            <a:r>
              <a:rPr lang="en-US" dirty="0"/>
              <a:t> </a:t>
            </a:r>
            <a:r>
              <a:rPr lang="en-US" dirty="0" err="1"/>
              <a:t>observationnelle</a:t>
            </a:r>
            <a:r>
              <a:rPr lang="en-US" dirty="0"/>
              <a:t> prospective </a:t>
            </a:r>
          </a:p>
          <a:p>
            <a:endParaRPr lang="en-US" dirty="0"/>
          </a:p>
          <a:p>
            <a:r>
              <a:rPr lang="en-US" dirty="0"/>
              <a:t>2 </a:t>
            </a:r>
            <a:r>
              <a:rPr lang="en-US" dirty="0" err="1"/>
              <a:t>hôpitaux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région</a:t>
            </a:r>
            <a:r>
              <a:rPr lang="en-US" dirty="0"/>
              <a:t> de 220 000 habitants</a:t>
            </a:r>
          </a:p>
          <a:p>
            <a:endParaRPr lang="en-US" dirty="0"/>
          </a:p>
          <a:p>
            <a:r>
              <a:rPr lang="en-US" dirty="0"/>
              <a:t>274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consécutifs</a:t>
            </a:r>
            <a:r>
              <a:rPr lang="en-US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909455" y="6328529"/>
            <a:ext cx="6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hlinkClick r:id="rId2" tooltip="Massimo Lombard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Massimo L</a:t>
            </a:r>
            <a:r>
              <a:rPr lang="fr-FR" b="1" i="1" dirty="0"/>
              <a:t> - </a:t>
            </a:r>
            <a:r>
              <a:rPr lang="fr-FR" b="1" i="1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 Am Coll Cardiol Img</a:t>
            </a:r>
            <a:r>
              <a:rPr lang="fr-FR" b="1" i="1" dirty="0"/>
              <a:t>. 2017 </a:t>
            </a:r>
            <a:r>
              <a:rPr lang="fr-FR" b="1" i="1" dirty="0" err="1"/>
              <a:t>Nov</a:t>
            </a:r>
            <a:r>
              <a:rPr lang="fr-FR" b="1" i="1" dirty="0"/>
              <a:t>, 10 (11) 1347–1349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ACB0BC45-FBE1-1C45-8B78-62F3F40FA2B8}"/>
              </a:ext>
            </a:extLst>
          </p:cNvPr>
          <p:cNvSpPr txBox="1">
            <a:spLocks/>
          </p:cNvSpPr>
          <p:nvPr/>
        </p:nvSpPr>
        <p:spPr>
          <a:xfrm>
            <a:off x="1341120" y="344805"/>
            <a:ext cx="9646920" cy="116395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>
                <a:solidFill>
                  <a:srgbClr val="FF0000"/>
                </a:solidFill>
                <a:latin typeface="Algerian" panose="04020705040A02060702" pitchFamily="82" charset="0"/>
              </a:rPr>
              <a:t>EPIDEMIOLOGIE : </a:t>
            </a:r>
            <a:r>
              <a:rPr lang="fr-SN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PERICARDITES</a:t>
            </a:r>
            <a:endParaRPr lang="fr-F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10735</TotalTime>
  <Words>1523</Words>
  <Application>Microsoft Office PowerPoint</Application>
  <PresentationFormat>Grand écran</PresentationFormat>
  <Paragraphs>292</Paragraphs>
  <Slides>38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9" baseType="lpstr">
      <vt:lpstr>Algerian</vt:lpstr>
      <vt:lpstr>Arial</vt:lpstr>
      <vt:lpstr>Bahnschrift Light Condensed</vt:lpstr>
      <vt:lpstr>Calibri</vt:lpstr>
      <vt:lpstr>Calibri Light</vt:lpstr>
      <vt:lpstr>GuardianSansGR-Regular</vt:lpstr>
      <vt:lpstr>GuardianSans-RegularIt</vt:lpstr>
      <vt:lpstr>Helvetica</vt:lpstr>
      <vt:lpstr>Times New Roman</vt:lpstr>
      <vt:lpstr>Wingdings</vt:lpstr>
      <vt:lpstr>Thème Office</vt:lpstr>
      <vt:lpstr>Présentation PowerPoint</vt:lpstr>
      <vt:lpstr>DEFINITION / ANATOMIE (1)</vt:lpstr>
      <vt:lpstr>PROBLEMATIQUE</vt:lpstr>
      <vt:lpstr>ANATOMIE</vt:lpstr>
      <vt:lpstr>DIAGNOSTIC</vt:lpstr>
      <vt:lpstr>EPIDEMIOLOGIE des PERICARDITES </vt:lpstr>
      <vt:lpstr>EPIDEMIOLOGIE PERICARDITES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ETIOLOGIES</vt:lpstr>
      <vt:lpstr>ETIOLOGIES</vt:lpstr>
      <vt:lpstr>ETIOLOGIES</vt:lpstr>
      <vt:lpstr>Présentation PowerPoint</vt:lpstr>
      <vt:lpstr>Présentation PowerPoint</vt:lpstr>
      <vt:lpstr>Epidemiologie des pericardites bacteriennes</vt:lpstr>
      <vt:lpstr>Epidemiologie des pericardites bacteriennes</vt:lpstr>
      <vt:lpstr>Epidemiologie des pericardites bacteriennes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EliteBook Folio 1020</dc:creator>
  <cp:lastModifiedBy>Microsoft</cp:lastModifiedBy>
  <cp:revision>243</cp:revision>
  <dcterms:created xsi:type="dcterms:W3CDTF">2021-09-22T22:10:06Z</dcterms:created>
  <dcterms:modified xsi:type="dcterms:W3CDTF">2021-10-27T11:19:47Z</dcterms:modified>
</cp:coreProperties>
</file>